
<file path=[Content_Types].xml><?xml version="1.0" encoding="utf-8"?>
<Types xmlns="http://schemas.openxmlformats.org/package/2006/content-types">
  <Override PartName="/ppt/slideLayouts/slideLayout12.xml" ContentType="application/vnd.openxmlformats-officedocument.presentationml.slideLayout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93.xml" ContentType="application/vnd.openxmlformats-officedocument.presentationml.slide+xml"/>
  <Override PartName="/ppt/slides/slide96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2.xml" ContentType="application/vnd.openxmlformats-officedocument.presentationml.slide+xml"/>
  <Override PartName="/ppt/slides/slide86.xml" ContentType="application/vnd.openxmlformats-officedocument.presentationml.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Default Extension="rels" ContentType="application/vnd.openxmlformats-package.relationships+xml"/>
  <Override PartName="/ppt/slides/slide79.xml" ContentType="application/vnd.openxmlformats-officedocument.presentationml.slide+xml"/>
  <Override PartName="/ppt/slides/slide75.xml" ContentType="application/vnd.openxmlformats-officedocument.presentationml.slide+xml"/>
  <Override PartName="/ppt/slides/slide69.xml" ContentType="application/vnd.openxmlformats-officedocument.presentationml.slide+xml"/>
  <Override PartName="/ppt/slides/slide65.xml" ContentType="application/vnd.openxmlformats-officedocument.presentationml.slide+xml"/>
  <Override PartName="/ppt/slides/slide61.xml" ContentType="application/vnd.openxmlformats-officedocument.presentationml.slide+xml"/>
  <Override PartName="/ppt/slides/slide10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07.xml" ContentType="application/vnd.openxmlformats-officedocument.presentationml.slide+xml"/>
  <Override PartName="/ppt/tableStyles.xml" ContentType="application/vnd.openxmlformats-officedocument.presentationml.tableStyles+xml"/>
  <Override PartName="/ppt/slides/slide58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48.xml" ContentType="application/vnd.openxmlformats-officedocument.presentationml.slide+xml"/>
  <Override PartName="/ppt/slides/slide44.xml" ContentType="application/vnd.openxmlformats-officedocument.presentationml.slide+xml"/>
  <Override PartName="/ppt/slides/slide40.xml" ContentType="application/vnd.openxmlformats-officedocument.presentationml.slide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7.xml" ContentType="application/vnd.openxmlformats-officedocument.presentationml.slide+xml"/>
  <Override PartName="/ppt/slides/slide94.xml" ContentType="application/vnd.openxmlformats-officedocument.presentationml.slide+xml"/>
  <Override PartName="/ppt/slides/slide90.xml" ContentType="application/vnd.openxmlformats-officedocument.presentationml.slide+xml"/>
  <Override PartName="/ppt/slides/slide23.xml" ContentType="application/vnd.openxmlformats-officedocument.presentationml.slide+xml"/>
  <Override PartName="/ppt/slides/slide9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slides/slide83.xml" ContentType="application/vnd.openxmlformats-officedocument.presentationml.slide+xml"/>
  <Override PartName="/ppt/slides/slide16.xml" ContentType="application/vnd.openxmlformats-officedocument.presentationml.slide+xml"/>
  <Override PartName="/ppt/slides/slide8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6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Default Extension="bin" ContentType="application/vnd.openxmlformats-officedocument.presentationml.printerSettings"/>
  <Override PartName="/ppt/slides/slide66.xml" ContentType="application/vnd.openxmlformats-officedocument.presentationml.slide+xml"/>
  <Override PartName="/ppt/slides/slide62.xml" ContentType="application/vnd.openxmlformats-officedocument.presentationml.slide+xml"/>
  <Override PartName="/ppt/slides/slide101.xml" ContentType="application/vnd.openxmlformats-officedocument.presentationml.slide+xml"/>
  <Override PartName="/ppt/slides/slide7.xml" ContentType="application/vnd.openxmlformats-officedocument.presentationml.slide+xml"/>
  <Override PartName="/ppt/slides/slide108.xml" ContentType="application/vnd.openxmlformats-officedocument.presentationml.slide+xml"/>
  <Override PartName="/ppt/slides/slide104.xml" ContentType="application/vnd.openxmlformats-officedocument.presentationml.slide+xml"/>
  <Override PartName="/ppt/slides/slide55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49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Default Extension="png" ContentType="image/png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Default Extension="jpeg" ContentType="image/jpeg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91.xml" ContentType="application/vnd.openxmlformats-officedocument.presentationml.slide+xml"/>
  <Override PartName="/ppt/slides/slide95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84.xml" ContentType="application/vnd.openxmlformats-officedocument.presentationml.slide+xml"/>
  <Override PartName="/ppt/slides/slide17.xml" ContentType="application/vnd.openxmlformats-officedocument.presentationml.slide+xml"/>
  <Override PartName="/ppt/slides/slide8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80.xml" ContentType="application/vnd.openxmlformats-officedocument.presentationml.slide+xml"/>
  <Override PartName="/ppt/slides/slide13.xml" ContentType="application/vnd.openxmlformats-officedocument.presentationml.slide+xml"/>
  <Override PartName="/docProps/core.xml" ContentType="application/vnd.openxmlformats-package.core-properties+xml"/>
  <Override PartName="/ppt/notesSlides/notesSlide2.xml" ContentType="application/vnd.openxmlformats-officedocument.presentationml.notesSlide+xml"/>
  <Override PartName="/ppt/slides/slide70.xml" ContentType="application/vnd.openxmlformats-officedocument.presentationml.slide+xml"/>
  <Default Extension="xml" ContentType="application/xml"/>
  <Override PartName="/ppt/slides/slide77.xml" ContentType="application/vnd.openxmlformats-officedocument.presentationml.slide+xml"/>
  <Override PartName="/ppt/slides/slide73.xml" ContentType="application/vnd.openxmlformats-officedocument.presentationml.slide+xml"/>
  <Override PartName="/ppt/theme/theme2.xml" ContentType="application/vnd.openxmlformats-officedocument.theme+xml"/>
  <Override PartName="/ppt/slides/slide67.xml" ContentType="application/vnd.openxmlformats-officedocument.presentationml.slide+xml"/>
  <Override PartName="/ppt/slides/slide63.xml" ContentType="application/vnd.openxmlformats-officedocument.presentationml.slide+xml"/>
  <Override PartName="/ppt/slides/slide102.xml" ContentType="application/vnd.openxmlformats-officedocument.presentationml.slide+xml"/>
  <Override PartName="/ppt/slides/slide8.xml" ContentType="application/vnd.openxmlformats-officedocument.presentationml.slide+xml"/>
  <Override PartName="/ppt/slides/slide109.xml" ContentType="application/vnd.openxmlformats-officedocument.presentationml.slide+xml"/>
  <Override PartName="/ppt/slides/slide4.xml" ContentType="application/vnd.openxmlformats-officedocument.presentationml.slide+xml"/>
  <Override PartName="/ppt/slides/slide56.xml" ContentType="application/vnd.openxmlformats-officedocument.presentationml.slide+xml"/>
  <Override PartName="/ppt/slides/slide52.xml" ContentType="application/vnd.openxmlformats-officedocument.presentationml.slide+xml"/>
  <Override PartName="/ppt/slides/slide105.xml" ContentType="application/vnd.openxmlformats-officedocument.presentationml.slide+xml"/>
  <Override PartName="/ppt/slides/slide46.xml" ContentType="application/vnd.openxmlformats-officedocument.presentationml.slide+xml"/>
  <Override PartName="/ppt/slides/slide42.xml" ContentType="application/vnd.openxmlformats-officedocument.presentationml.slide+xml"/>
  <Override PartName="/ppt/presentation.xml" ContentType="application/vnd.openxmlformats-officedocument.presentationml.presentation.main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92.xml" ContentType="application/vnd.openxmlformats-officedocument.presentationml.slide+xml"/>
  <Override PartName="/ppt/slides/slide99.xml" ContentType="application/vnd.openxmlformats-officedocument.presentationml.slide+xml"/>
  <Override PartName="/ppt/slides/slide8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.xml" ContentType="application/vnd.openxmlformats-officedocument.presentationml.slide+xml"/>
  <Override PartName="/ppt/slides/slide81.xml" ContentType="application/vnd.openxmlformats-officedocument.presentationml.slide+xml"/>
  <Override PartName="/ppt/slides/slide14.xml" ContentType="application/vnd.openxmlformats-officedocument.presentationml.slide+xml"/>
  <Override PartName="/ppt/slides/slide85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Override PartName="/ppt/slides/slide78.xml" ContentType="application/vnd.openxmlformats-officedocument.presentationml.slide+xml"/>
  <Override PartName="/ppt/slides/slide74.xml" ContentType="application/vnd.openxmlformats-officedocument.presentationml.slide+xml"/>
  <Override PartName="/ppt/slides/slide68.xml" ContentType="application/vnd.openxmlformats-officedocument.presentationml.slide+xml"/>
  <Override PartName="/ppt/slides/slide64.xml" ContentType="application/vnd.openxmlformats-officedocument.presentationml.slide+xml"/>
  <Override PartName="/ppt/slides/slide60.xml" ContentType="application/vnd.openxmlformats-officedocument.presentationml.slide+xml"/>
  <Override PartName="/ppt/slides/slide10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06.xml" ContentType="application/vnd.openxmlformats-officedocument.presentationml.slide+xml"/>
  <Override PartName="/ppt/slides/slide57.xml" ContentType="application/vnd.openxmlformats-officedocument.presentationml.slide+xml"/>
  <Override PartName="/ppt/slides/slide53.xml" ContentType="application/vnd.openxmlformats-officedocument.presentationml.slide+xml"/>
  <Override PartName="/ppt/slides/slide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11"/>
  </p:notesMasterIdLst>
  <p:sldIdLst>
    <p:sldId id="256" r:id="rId2"/>
    <p:sldId id="458" r:id="rId3"/>
    <p:sldId id="555" r:id="rId4"/>
    <p:sldId id="526" r:id="rId5"/>
    <p:sldId id="527" r:id="rId6"/>
    <p:sldId id="529" r:id="rId7"/>
    <p:sldId id="530" r:id="rId8"/>
    <p:sldId id="531" r:id="rId9"/>
    <p:sldId id="542" r:id="rId10"/>
    <p:sldId id="543" r:id="rId11"/>
    <p:sldId id="544" r:id="rId12"/>
    <p:sldId id="460" r:id="rId13"/>
    <p:sldId id="487" r:id="rId14"/>
    <p:sldId id="488" r:id="rId15"/>
    <p:sldId id="556" r:id="rId16"/>
    <p:sldId id="557" r:id="rId17"/>
    <p:sldId id="553" r:id="rId18"/>
    <p:sldId id="284" r:id="rId19"/>
    <p:sldId id="289" r:id="rId20"/>
    <p:sldId id="290" r:id="rId21"/>
    <p:sldId id="299" r:id="rId22"/>
    <p:sldId id="496" r:id="rId23"/>
    <p:sldId id="300" r:id="rId24"/>
    <p:sldId id="301" r:id="rId25"/>
    <p:sldId id="494" r:id="rId26"/>
    <p:sldId id="492" r:id="rId27"/>
    <p:sldId id="493" r:id="rId28"/>
    <p:sldId id="495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515" r:id="rId49"/>
    <p:sldId id="516" r:id="rId50"/>
    <p:sldId id="517" r:id="rId51"/>
    <p:sldId id="518" r:id="rId52"/>
    <p:sldId id="519" r:id="rId53"/>
    <p:sldId id="520" r:id="rId54"/>
    <p:sldId id="521" r:id="rId55"/>
    <p:sldId id="346" r:id="rId56"/>
    <p:sldId id="522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7" r:id="rId67"/>
    <p:sldId id="358" r:id="rId68"/>
    <p:sldId id="359" r:id="rId69"/>
    <p:sldId id="360" r:id="rId70"/>
    <p:sldId id="361" r:id="rId71"/>
    <p:sldId id="362" r:id="rId72"/>
    <p:sldId id="363" r:id="rId73"/>
    <p:sldId id="364" r:id="rId74"/>
    <p:sldId id="387" r:id="rId75"/>
    <p:sldId id="523" r:id="rId76"/>
    <p:sldId id="524" r:id="rId77"/>
    <p:sldId id="389" r:id="rId78"/>
    <p:sldId id="390" r:id="rId79"/>
    <p:sldId id="525" r:id="rId80"/>
    <p:sldId id="392" r:id="rId81"/>
    <p:sldId id="393" r:id="rId82"/>
    <p:sldId id="394" r:id="rId83"/>
    <p:sldId id="395" r:id="rId84"/>
    <p:sldId id="396" r:id="rId85"/>
    <p:sldId id="397" r:id="rId86"/>
    <p:sldId id="398" r:id="rId87"/>
    <p:sldId id="399" r:id="rId88"/>
    <p:sldId id="400" r:id="rId89"/>
    <p:sldId id="401" r:id="rId90"/>
    <p:sldId id="402" r:id="rId91"/>
    <p:sldId id="404" r:id="rId92"/>
    <p:sldId id="405" r:id="rId93"/>
    <p:sldId id="409" r:id="rId94"/>
    <p:sldId id="410" r:id="rId95"/>
    <p:sldId id="413" r:id="rId96"/>
    <p:sldId id="414" r:id="rId97"/>
    <p:sldId id="415" r:id="rId98"/>
    <p:sldId id="416" r:id="rId99"/>
    <p:sldId id="417" r:id="rId100"/>
    <p:sldId id="418" r:id="rId101"/>
    <p:sldId id="419" r:id="rId102"/>
    <p:sldId id="497" r:id="rId103"/>
    <p:sldId id="420" r:id="rId104"/>
    <p:sldId id="421" r:id="rId105"/>
    <p:sldId id="422" r:id="rId106"/>
    <p:sldId id="423" r:id="rId107"/>
    <p:sldId id="424" r:id="rId108"/>
    <p:sldId id="425" r:id="rId109"/>
    <p:sldId id="426" r:id="rId1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53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-10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notesMaster" Target="notesMasters/notes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4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4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4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42" charset="0"/>
              </a:defRPr>
            </a:lvl1pPr>
          </a:lstStyle>
          <a:p>
            <a:pPr>
              <a:defRPr/>
            </a:pPr>
            <a:fld id="{8DB1D16A-57F1-472B-9E1B-27D8CB32C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4415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2" charset="0"/>
        <a:ea typeface="ヒラギノ角ゴ Pro W3" pitchFamily="53" charset="-128"/>
        <a:cs typeface="ヒラギノ角ゴ Pro W3" pitchFamily="5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2" charset="0"/>
        <a:ea typeface="ヒラギノ角ゴ Pro W3" pitchFamily="4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2" charset="0"/>
        <a:ea typeface="ヒラギノ角ゴ Pro W3" pitchFamily="4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2" charset="0"/>
        <a:ea typeface="ヒラギノ角ゴ Pro W3" pitchFamily="4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2" charset="0"/>
        <a:ea typeface="ヒラギノ角ゴ Pro W3" pitchFamily="4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2910A-AF32-4851-8A6F-896965FEE9AF}" type="slidenum">
              <a:rPr lang="en-US">
                <a:latin typeface="Times" pitchFamily="53" charset="0"/>
              </a:rPr>
              <a:pPr/>
              <a:t>1</a:t>
            </a:fld>
            <a:endParaRPr lang="en-US">
              <a:latin typeface="Times" pitchFamily="53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5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pitchFamily="53" charset="0"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925DE-B2B1-4692-B689-17A50D9AC5B5}" type="slidenum">
              <a:rPr lang="en-US" smtClean="0">
                <a:latin typeface="Times" pitchFamily="53" charset="0"/>
              </a:rPr>
              <a:pPr/>
              <a:t>109</a:t>
            </a:fld>
            <a:endParaRPr lang="en-US" smtClean="0">
              <a:latin typeface="Times" pitchFamily="5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5EDCA-D9D2-493E-80CE-B709A648E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9E73E-48F7-4924-8602-D5EB7B045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A72F1-8B51-4874-ABF4-5A04A9AC5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74C84-53C1-414E-8391-69F0704C0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D9BD-42E7-467B-8764-39B769D14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2221E-EF92-406A-A81C-79EA45DD8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9CAB8-18C3-4675-813C-B522F26E6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6DC5C-C613-4D2E-86FD-B91EF6244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4E13E-8C24-4866-8DAD-7A8DA0626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06712-3957-4A4E-B46F-68FDD77D7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C43AB-CD53-4A31-ADCB-51D1AF618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DB6DF-7C69-43E0-A361-371F6A758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44D13-84DE-4AA9-8A93-4EA69D7BA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EB886-60D1-4C86-8F87-DC2C114E2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7F705-CD2C-4C16-B089-A32C06AA9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4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4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42" charset="0"/>
              </a:defRPr>
            </a:lvl1pPr>
          </a:lstStyle>
          <a:p>
            <a:pPr>
              <a:defRPr/>
            </a:pPr>
            <a:fld id="{5950D1D7-9949-4BCA-A14B-5AB3C353C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pitchFamily="53" charset="-128"/>
          <a:cs typeface="ヒラギノ角ゴ Pro W3" pitchFamily="5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2" charset="0"/>
          <a:ea typeface="ヒラギノ角ゴ Pro W3" pitchFamily="53" charset="-128"/>
          <a:cs typeface="ヒラギノ角ゴ Pro W3" pitchFamily="5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2" charset="0"/>
          <a:ea typeface="ヒラギノ角ゴ Pro W3" pitchFamily="53" charset="-128"/>
          <a:cs typeface="ヒラギノ角ゴ Pro W3" pitchFamily="5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2" charset="0"/>
          <a:ea typeface="ヒラギノ角ゴ Pro W3" pitchFamily="53" charset="-128"/>
          <a:cs typeface="ヒラギノ角ゴ Pro W3" pitchFamily="5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2" charset="0"/>
          <a:ea typeface="ヒラギノ角ゴ Pro W3" pitchFamily="53" charset="-128"/>
          <a:cs typeface="ヒラギノ角ゴ Pro W3" pitchFamily="5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pitchFamily="53" charset="-128"/>
          <a:cs typeface="ヒラギノ角ゴ Pro W3" pitchFamily="5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4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4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4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4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4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4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4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4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8458200" cy="1066800"/>
          </a:xfrm>
        </p:spPr>
        <p:txBody>
          <a:bodyPr/>
          <a:lstStyle/>
          <a:p>
            <a:pPr eaLnBrk="1" hangingPunct="1"/>
            <a:r>
              <a:rPr lang="en-US"/>
              <a:t>Plant Cells and Tissues </a:t>
            </a:r>
            <a:br>
              <a:rPr lang="en-US"/>
            </a:br>
            <a:r>
              <a:rPr lang="en-US"/>
              <a:t>An Evolutionary Perspective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133600" y="1905000"/>
            <a:ext cx="5433442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57200" y="76200"/>
            <a:ext cx="655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aseline="0"/>
              <a:t>But why not simply remain short?</a:t>
            </a:r>
          </a:p>
        </p:txBody>
      </p:sp>
      <p:pic>
        <p:nvPicPr>
          <p:cNvPr id="10240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08025"/>
            <a:ext cx="653415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0"/>
            <a:ext cx="80772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1279525" y="350838"/>
            <a:ext cx="361032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600" dirty="0"/>
              <a:t>Dermal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898525" y="274638"/>
            <a:ext cx="41931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000" dirty="0"/>
              <a:t>Vascular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898525" y="274638"/>
            <a:ext cx="419311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000" dirty="0"/>
              <a:t>Vascular Tissue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582400" y="-4419600"/>
            <a:ext cx="2438400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5.psd                                                          0007F818Metasequoia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0160000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8001000" cy="2438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Secondary Tissues are Derived from Lateral Meristems Called Cambia</a:t>
            </a:r>
          </a:p>
        </p:txBody>
      </p:sp>
      <p:sp>
        <p:nvSpPr>
          <p:cNvPr id="196611" name="AutoShape 3"/>
          <p:cNvSpPr>
            <a:spLocks noChangeArrowheads="1"/>
          </p:cNvSpPr>
          <p:nvPr/>
        </p:nvSpPr>
        <p:spPr bwMode="auto">
          <a:xfrm>
            <a:off x="3124200" y="3276600"/>
            <a:ext cx="2971800" cy="2895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686800" cy="838200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pitchFamily="31" charset="-128"/>
                <a:cs typeface="ＭＳ Ｐゴシック" pitchFamily="31" charset="-128"/>
              </a:rPr>
              <a:t>Except for the pith and some primary xylem bordering the pith, this is all secondary tissue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50292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990600"/>
            <a:ext cx="7467600" cy="41148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Secondary growth produces vascular tissue and dermal tissue, but not ground tissue.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143000"/>
            <a:ext cx="510540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ea typeface="ＭＳ Ｐゴシック" pitchFamily="31" charset="-128"/>
                <a:cs typeface="ＭＳ Ｐゴシック" pitchFamily="31" charset="-128"/>
              </a:rPr>
              <a:t>The Vascular Cambium Produces Xylem to the Inside and Phloem to the Outside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ea typeface="ＭＳ Ｐゴシック" pitchFamily="31" charset="-128"/>
                <a:cs typeface="ＭＳ Ｐゴシック" pitchFamily="31" charset="-128"/>
              </a:rPr>
              <a:t>The Cork Cambium Produces Dermal Tissue  (cork) to the Outside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143000"/>
            <a:ext cx="548640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8900"/>
            <a:ext cx="8572500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609600"/>
            <a:ext cx="35464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0"/>
            <a:ext cx="2590800" cy="1676400"/>
          </a:xfrm>
        </p:spPr>
        <p:txBody>
          <a:bodyPr/>
          <a:lstStyle/>
          <a:p>
            <a:pPr algn="l"/>
            <a:r>
              <a:rPr lang="en-US" sz="3600">
                <a:solidFill>
                  <a:schemeClr val="tx1"/>
                </a:solidFill>
                <a:ea typeface="ＭＳ Ｐゴシック" pitchFamily="1" charset="-128"/>
                <a:cs typeface="ＭＳ Ｐゴシック" pitchFamily="1" charset="-128"/>
              </a:rPr>
              <a:t>Because of </a:t>
            </a:r>
            <a:br>
              <a:rPr lang="en-US" sz="3600">
                <a:solidFill>
                  <a:schemeClr val="tx1"/>
                </a:solidFill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600">
                <a:solidFill>
                  <a:schemeClr val="tx1"/>
                </a:solidFill>
                <a:ea typeface="ＭＳ Ｐゴシック" pitchFamily="1" charset="-128"/>
                <a:cs typeface="ＭＳ Ｐゴシック" pitchFamily="1" charset="-128"/>
              </a:rPr>
              <a:t>competition </a:t>
            </a:r>
            <a:br>
              <a:rPr lang="en-US" sz="3600">
                <a:solidFill>
                  <a:schemeClr val="tx1"/>
                </a:solidFill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600">
                <a:solidFill>
                  <a:schemeClr val="tx1"/>
                </a:solidFill>
                <a:ea typeface="ＭＳ Ｐゴシック" pitchFamily="1" charset="-128"/>
                <a:cs typeface="ＭＳ Ｐゴシック" pitchFamily="1" charset="-128"/>
              </a:rPr>
              <a:t>for light.</a:t>
            </a:r>
            <a:endParaRPr lang="en-US" sz="2800">
              <a:solidFill>
                <a:schemeClr val="tx1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2362200" y="533400"/>
            <a:ext cx="3581400" cy="3429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800" i="1"/>
          </a:p>
        </p:txBody>
      </p:sp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2865521" y="1004637"/>
            <a:ext cx="2544679" cy="207544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887316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Ground Tissue System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4289425" y="5489575"/>
            <a:ext cx="184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800" i="1" baseline="3000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4114800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/>
              <a:t>Consists of simple tissues such as parenchyma, </a:t>
            </a:r>
            <a:r>
              <a:rPr lang="en-US" sz="3600" dirty="0" err="1" smtClean="0"/>
              <a:t>collenchyma</a:t>
            </a:r>
            <a:r>
              <a:rPr lang="en-US" sz="3600" dirty="0" smtClean="0"/>
              <a:t> and </a:t>
            </a:r>
            <a:r>
              <a:rPr lang="en-US" sz="3600" dirty="0" err="1" smtClean="0"/>
              <a:t>sclerenchyma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62400" y="3276600"/>
            <a:ext cx="304800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400" cap="small" baseline="0" dirty="0">
                <a:latin typeface="Times" pitchFamily="51" charset="0"/>
              </a:rPr>
              <a:t>Cell Types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1800" y="4495800"/>
            <a:ext cx="4800600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600" cap="small" baseline="0" dirty="0">
                <a:latin typeface="Times" pitchFamily="51" charset="0"/>
              </a:rPr>
              <a:t>Basal Cells of the Epidermis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1800" y="5181600"/>
            <a:ext cx="2819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cap="small" baseline="0" dirty="0">
                <a:latin typeface="Times" pitchFamily="51" charset="0"/>
              </a:rPr>
              <a:t>Guard Cells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5943600"/>
            <a:ext cx="2362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cap="small" baseline="0" dirty="0">
                <a:latin typeface="Times" pitchFamily="51" charset="0"/>
              </a:rPr>
              <a:t>Cork Cells</a:t>
            </a:r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76200" y="76200"/>
            <a:ext cx="4038600" cy="38100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695826" y="762000"/>
            <a:ext cx="2656974" cy="263338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800" i="1"/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552450" y="478366"/>
            <a:ext cx="3028950" cy="264583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797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Dermal Tissue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762000"/>
            <a:ext cx="48006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cap="small" baseline="0" dirty="0" smtClean="0">
                <a:latin typeface="Times" pitchFamily="51" charset="0"/>
              </a:rPr>
              <a:t>Tissues / Structures</a:t>
            </a:r>
            <a:endParaRPr lang="en-US" sz="3500" cap="small" baseline="0" dirty="0">
              <a:latin typeface="Times" pitchFamily="51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2895600"/>
            <a:ext cx="25146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00" cap="small" baseline="0" dirty="0">
                <a:latin typeface="Times" pitchFamily="51" charset="0"/>
              </a:rPr>
              <a:t>Epidermis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3439180"/>
            <a:ext cx="2362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cap="small" baseline="0" dirty="0">
                <a:latin typeface="Times" pitchFamily="51" charset="0"/>
              </a:rPr>
              <a:t>Cuticle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4038600"/>
            <a:ext cx="24384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00" cap="small" baseline="0" dirty="0">
                <a:latin typeface="Times" pitchFamily="51" charset="0"/>
              </a:rPr>
              <a:t>Stomata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2286000"/>
            <a:ext cx="4191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cap="small" baseline="0" dirty="0">
                <a:latin typeface="Times" pitchFamily="51" charset="0"/>
              </a:rPr>
              <a:t>Herbaceous Growth</a:t>
            </a:r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76200" y="76200"/>
            <a:ext cx="2895600" cy="2743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533400" y="533400"/>
            <a:ext cx="1905000" cy="189603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800" i="1"/>
          </a:p>
        </p:txBody>
      </p:sp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2171700" cy="1905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797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Dermal Tissue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7"/>
          <p:cNvSpPr txBox="1">
            <a:spLocks noChangeArrowheads="1"/>
          </p:cNvSpPr>
          <p:nvPr/>
        </p:nvSpPr>
        <p:spPr bwMode="auto">
          <a:xfrm>
            <a:off x="457200" y="457200"/>
            <a:ext cx="7467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300" dirty="0"/>
              <a:t>In the shoot, the epidermis includes……</a:t>
            </a:r>
          </a:p>
        </p:txBody>
      </p:sp>
      <p:sp>
        <p:nvSpPr>
          <p:cNvPr id="74755" name="TextBox 8"/>
          <p:cNvSpPr txBox="1">
            <a:spLocks noChangeArrowheads="1"/>
          </p:cNvSpPr>
          <p:nvPr/>
        </p:nvSpPr>
        <p:spPr bwMode="auto">
          <a:xfrm>
            <a:off x="776287" y="1676400"/>
            <a:ext cx="31194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Basal Cells of the Epidermis</a:t>
            </a:r>
          </a:p>
        </p:txBody>
      </p:sp>
      <p:sp>
        <p:nvSpPr>
          <p:cNvPr id="74756" name="TextBox 4"/>
          <p:cNvSpPr txBox="1">
            <a:spLocks noChangeArrowheads="1"/>
          </p:cNvSpPr>
          <p:nvPr/>
        </p:nvSpPr>
        <p:spPr bwMode="auto">
          <a:xfrm>
            <a:off x="4967287" y="1600200"/>
            <a:ext cx="2270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0000FF"/>
                </a:solidFill>
              </a:rPr>
              <a:t>And Guard Cells</a:t>
            </a:r>
          </a:p>
        </p:txBody>
      </p:sp>
      <p:pic>
        <p:nvPicPr>
          <p:cNvPr id="9523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3887" y="2057400"/>
            <a:ext cx="33385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336708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/>
      <p:bldP spid="747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762000"/>
            <a:ext cx="48006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cap="small" baseline="0" dirty="0" smtClean="0">
                <a:latin typeface="Times" pitchFamily="51" charset="0"/>
              </a:rPr>
              <a:t>Tissues / Structures</a:t>
            </a:r>
            <a:endParaRPr lang="en-US" sz="3500" cap="small" baseline="0" dirty="0">
              <a:latin typeface="Times" pitchFamily="51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2895600"/>
            <a:ext cx="25146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00" cap="small" baseline="0" dirty="0">
                <a:latin typeface="Times" pitchFamily="51" charset="0"/>
              </a:rPr>
              <a:t>Epidermis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3439180"/>
            <a:ext cx="2362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cap="small" baseline="0" dirty="0">
                <a:latin typeface="Times" pitchFamily="51" charset="0"/>
              </a:rPr>
              <a:t>Cuticle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4038600"/>
            <a:ext cx="24384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00" cap="small" baseline="0" dirty="0">
                <a:latin typeface="Times" pitchFamily="51" charset="0"/>
              </a:rPr>
              <a:t>Stomata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2286000"/>
            <a:ext cx="4191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cap="small" baseline="0" dirty="0">
                <a:latin typeface="Times" pitchFamily="51" charset="0"/>
              </a:rPr>
              <a:t>Herbaceous Growth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5029200"/>
            <a:ext cx="4191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cap="small" baseline="0" dirty="0">
                <a:latin typeface="Times" pitchFamily="51" charset="0"/>
              </a:rPr>
              <a:t>Woody Growth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5200" y="5867400"/>
            <a:ext cx="47244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cap="small" baseline="0" dirty="0" err="1">
                <a:latin typeface="Times" pitchFamily="51" charset="0"/>
              </a:rPr>
              <a:t>Periderm</a:t>
            </a:r>
            <a:r>
              <a:rPr lang="en-US" sz="2700" cap="small" baseline="0" dirty="0">
                <a:latin typeface="Times" pitchFamily="51" charset="0"/>
              </a:rPr>
              <a:t> with Cork Tissue</a:t>
            </a:r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76200" y="76200"/>
            <a:ext cx="2895600" cy="2743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533400" y="533400"/>
            <a:ext cx="1905000" cy="189603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800" i="1"/>
          </a:p>
        </p:txBody>
      </p:sp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2171700" cy="1905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797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Dermal Tissue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933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87757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val 2"/>
          <p:cNvSpPr>
            <a:spLocks noChangeArrowheads="1"/>
          </p:cNvSpPr>
          <p:nvPr/>
        </p:nvSpPr>
        <p:spPr bwMode="auto">
          <a:xfrm>
            <a:off x="1828800" y="304800"/>
            <a:ext cx="4953000" cy="487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2575560" y="1066800"/>
            <a:ext cx="3291840" cy="3352801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3" name="WordArt 7"/>
          <p:cNvSpPr>
            <a:spLocks noChangeArrowheads="1" noChangeShapeType="1" noTextEdit="1"/>
          </p:cNvSpPr>
          <p:nvPr/>
        </p:nvSpPr>
        <p:spPr bwMode="auto">
          <a:xfrm>
            <a:off x="2453640" y="685800"/>
            <a:ext cx="3566160" cy="268224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596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Vascular Tissue System</a:t>
            </a: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2956560" y="1524000"/>
            <a:ext cx="2468880" cy="2362201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800" i="1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38200" y="4953000"/>
            <a:ext cx="7391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ヒラギノ角ゴ Pro W3" pitchFamily="53" charset="-128"/>
                <a:cs typeface="ヒラギノ角ゴ Pro W3" pitchFamily="53" charset="-128"/>
              </a:rPr>
              <a:t>The vascular tissue system includes two types of complex tissues.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ヒラギノ角ゴ Pro W3" pitchFamily="53" charset="-128"/>
              <a:cs typeface="ヒラギノ角ゴ Pro W3" pitchFamily="53" charset="-128"/>
            </a:endParaRPr>
          </a:p>
        </p:txBody>
      </p:sp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3124200" y="4338320"/>
            <a:ext cx="2438400" cy="46228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Some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" y="457200"/>
            <a:ext cx="420624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752600" y="5867400"/>
            <a:ext cx="1152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Xylem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715000" y="4800600"/>
            <a:ext cx="127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Phloem</a:t>
            </a: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609600"/>
            <a:ext cx="46668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30" charset="-128"/>
                <a:cs typeface="ＭＳ Ｐゴシック" pitchFamily="30" charset="-128"/>
              </a:rPr>
              <a:t>Web Notes for Today</a:t>
            </a:r>
          </a:p>
        </p:txBody>
      </p:sp>
      <p:sp>
        <p:nvSpPr>
          <p:cNvPr id="7" name="Text Box 2054"/>
          <p:cNvSpPr txBox="1">
            <a:spLocks noChangeArrowheads="1"/>
          </p:cNvSpPr>
          <p:nvPr/>
        </p:nvSpPr>
        <p:spPr bwMode="auto">
          <a:xfrm>
            <a:off x="0" y="4267200"/>
            <a:ext cx="89154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700" baseline="0" dirty="0"/>
              <a:t>http://botit.botany.wisc.edu/botany_130</a:t>
            </a:r>
            <a:r>
              <a:rPr lang="en-US" sz="2700" baseline="0" dirty="0" smtClean="0"/>
              <a:t>/Anatomy-glossary</a:t>
            </a:r>
            <a:endParaRPr lang="en-US" sz="2700" baseline="0" dirty="0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1000" y="1905000"/>
            <a:ext cx="830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700" baseline="0" dirty="0"/>
              <a:t>http://botit.botany.wisc.edu/botany_130/Laboratory.html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2000" y="3048000"/>
            <a:ext cx="803122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700" baseline="0" dirty="0"/>
              <a:t>Pay particular attention to my glossary on plant anatomy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895600" y="304800"/>
            <a:ext cx="55988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ED181E"/>
                </a:solidFill>
              </a:rPr>
              <a:t>Xylem</a:t>
            </a:r>
            <a:r>
              <a:rPr lang="en-US" b="1" dirty="0"/>
              <a:t>: Moves water and minerals up the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plant and </a:t>
            </a:r>
            <a:r>
              <a:rPr lang="en-US" b="1" dirty="0"/>
              <a:t>provides support to the plant.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524000"/>
            <a:ext cx="590110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76200" y="152400"/>
            <a:ext cx="2667000" cy="2667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457200" y="533400"/>
            <a:ext cx="1828800" cy="1828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19812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596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Vascular Tissue System</a:t>
            </a:r>
          </a:p>
        </p:txBody>
      </p:sp>
      <p:sp>
        <p:nvSpPr>
          <p:cNvPr id="11" name="WordArt 10"/>
          <p:cNvSpPr>
            <a:spLocks noChangeArrowheads="1" noChangeShapeType="1" noTextEdit="1"/>
          </p:cNvSpPr>
          <p:nvPr/>
        </p:nvSpPr>
        <p:spPr bwMode="auto">
          <a:xfrm>
            <a:off x="741363" y="2286000"/>
            <a:ext cx="1468437" cy="2889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Some Plants</a:t>
            </a:r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762000" y="838200"/>
            <a:ext cx="1295400" cy="1219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Xylem is a complex tissue that includes </a:t>
            </a:r>
            <a:r>
              <a:rPr lang="en-US" dirty="0" err="1"/>
              <a:t>tracheary</a:t>
            </a:r>
            <a:r>
              <a:rPr lang="en-US" dirty="0"/>
              <a:t> elements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7788"/>
            <a:ext cx="8001000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4000"/>
              <a:t>Tracheary elements are dead at maturity and have a secondary wall.</a:t>
            </a:r>
            <a:endParaRPr lang="en-US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660525" y="2027238"/>
            <a:ext cx="5594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Water moves through these cells </a:t>
            </a:r>
          </a:p>
          <a:p>
            <a:r>
              <a:rPr lang="en-US" sz="3200"/>
              <a:t>by mass flow.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676400" y="3886200"/>
            <a:ext cx="650875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The pressure inside tracheary elements</a:t>
            </a:r>
          </a:p>
          <a:p>
            <a:r>
              <a:rPr lang="en-US" sz="3200"/>
              <a:t>is less than the ambient pressure and</a:t>
            </a:r>
          </a:p>
          <a:p>
            <a:r>
              <a:rPr lang="en-US" sz="3200"/>
              <a:t>they are in risk of collapse.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utoUpdateAnimBg="0"/>
      <p:bldP spid="5018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90600"/>
            <a:ext cx="4724400" cy="4495800"/>
          </a:xfrm>
        </p:spPr>
        <p:txBody>
          <a:bodyPr/>
          <a:lstStyle/>
          <a:p>
            <a:pPr eaLnBrk="1" hangingPunct="1"/>
            <a:r>
              <a:rPr lang="en-US" sz="3200"/>
              <a:t>Air pressure can only lift a column of water about 32 feet, and yet plants grow much taller</a:t>
            </a:r>
            <a:endParaRPr lang="en-US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81000"/>
            <a:ext cx="23907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Cohesion-Tension Theory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895600" y="1981200"/>
            <a:ext cx="2761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Text pages </a:t>
            </a:r>
            <a:r>
              <a:rPr lang="en-US" smtClean="0"/>
              <a:t>712 </a:t>
            </a:r>
            <a:r>
              <a:rPr lang="en-US"/>
              <a:t>- </a:t>
            </a:r>
            <a:r>
              <a:rPr lang="en-US" smtClean="0"/>
              <a:t>716</a:t>
            </a:r>
            <a:endParaRPr lang="en-US"/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7467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Water is pulled up the tracheary elements, because </a:t>
            </a:r>
          </a:p>
          <a:p>
            <a:r>
              <a:rPr lang="en-US" sz="2800"/>
              <a:t>water molecules stick together (cohere) via </a:t>
            </a:r>
          </a:p>
          <a:p>
            <a:r>
              <a:rPr lang="en-US" sz="2800"/>
              <a:t>hydrogen bonds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108325" y="402272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30" charset="-128"/>
                <a:cs typeface="ＭＳ Ｐゴシック" pitchFamily="30" charset="-128"/>
              </a:rPr>
              <a:t>Important Concepts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2895600" y="1295400"/>
            <a:ext cx="304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eaLnBrk="1" hangingPunct="1">
              <a:spcBef>
                <a:spcPct val="20000"/>
              </a:spcBef>
            </a:pPr>
            <a:r>
              <a:rPr lang="en-US" sz="2400" baseline="0" dirty="0" smtClean="0">
                <a:solidFill>
                  <a:srgbClr val="000000"/>
                </a:solidFill>
              </a:rPr>
              <a:t>Hydrogen Bonds</a:t>
            </a:r>
            <a:endParaRPr lang="en-US" sz="1800" dirty="0"/>
          </a:p>
        </p:txBody>
      </p:sp>
      <p:pic>
        <p:nvPicPr>
          <p:cNvPr id="157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828800"/>
            <a:ext cx="4876800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62200" y="5791200"/>
            <a:ext cx="456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Water is a polar molecule……</a:t>
            </a:r>
            <a:endParaRPr lang="en-US" baseline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60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Text Box 3"/>
          <p:cNvSpPr txBox="1">
            <a:spLocks noChangeArrowheads="1"/>
          </p:cNvSpPr>
          <p:nvPr/>
        </p:nvSpPr>
        <p:spPr bwMode="auto">
          <a:xfrm>
            <a:off x="381000" y="1371600"/>
            <a:ext cx="480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 eaLnBrk="1" hangingPunct="1">
              <a:spcBef>
                <a:spcPct val="20000"/>
              </a:spcBef>
            </a:pPr>
            <a:r>
              <a:rPr lang="en-US" sz="2400" baseline="0" dirty="0" smtClean="0">
                <a:solidFill>
                  <a:srgbClr val="000000"/>
                </a:solidFill>
              </a:rPr>
              <a:t>And will stick together to form chains.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200400"/>
            <a:ext cx="4861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This property is called cohesion.</a:t>
            </a:r>
            <a:endParaRPr lang="en-US" baseline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-156226"/>
            <a:ext cx="3352800" cy="701422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14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Text Box 3"/>
          <p:cNvSpPr txBox="1">
            <a:spLocks noChangeArrowheads="1"/>
          </p:cNvSpPr>
          <p:nvPr/>
        </p:nvSpPr>
        <p:spPr bwMode="auto">
          <a:xfrm>
            <a:off x="381000" y="1371600"/>
            <a:ext cx="533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eaLnBrk="1" hangingPunct="1">
              <a:spcBef>
                <a:spcPct val="20000"/>
              </a:spcBef>
            </a:pPr>
            <a:r>
              <a:rPr lang="en-US" sz="2400" baseline="0" dirty="0" smtClean="0">
                <a:solidFill>
                  <a:srgbClr val="000000"/>
                </a:solidFill>
              </a:rPr>
              <a:t>Water molecules will also stick to the</a:t>
            </a:r>
            <a:r>
              <a:rPr lang="en-US" sz="2400" dirty="0" smtClean="0">
                <a:solidFill>
                  <a:srgbClr val="000000"/>
                </a:solidFill>
              </a:rPr>
              <a:t> charged surfaces of cell walls</a:t>
            </a:r>
            <a:r>
              <a:rPr lang="en-US" sz="2400" baseline="0" dirty="0" smtClean="0">
                <a:solidFill>
                  <a:srgbClr val="000000"/>
                </a:solidFill>
              </a:rPr>
              <a:t> ….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759725" y="3200400"/>
            <a:ext cx="419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This property is called adhesion.</a:t>
            </a:r>
            <a:endParaRPr lang="en-US" baseline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-156226"/>
            <a:ext cx="3352800" cy="70142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8559" y="4606901"/>
            <a:ext cx="69714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…. and can generate an implosive force within the</a:t>
            </a:r>
          </a:p>
          <a:p>
            <a:r>
              <a:rPr lang="en-US" dirty="0" err="1" smtClean="0"/>
              <a:t>tacheary</a:t>
            </a:r>
            <a:r>
              <a:rPr lang="en-US" dirty="0" smtClean="0"/>
              <a:t> element greater than if the element was filled with a vacuum.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58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/>
              <a:t>Secondary walls keep the tracheary elements  from collapsing</a:t>
            </a:r>
            <a:endParaRPr lang="en-US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71600"/>
            <a:ext cx="38735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5334000" y="3306763"/>
            <a:ext cx="33575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Vessel elements in an </a:t>
            </a:r>
          </a:p>
          <a:p>
            <a:r>
              <a:rPr lang="en-US" sz="2800"/>
              <a:t>elongating plant 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990600"/>
            <a:ext cx="10744200" cy="7726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Secondary walls also help support the plant</a:t>
            </a:r>
            <a:endParaRPr lang="en-US" dirty="0"/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5715000" y="2971800"/>
            <a:ext cx="28971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Vessel element with </a:t>
            </a:r>
          </a:p>
          <a:p>
            <a:r>
              <a:rPr lang="en-US"/>
              <a:t>a complete secondary </a:t>
            </a:r>
          </a:p>
          <a:p>
            <a:r>
              <a:rPr lang="en-US"/>
              <a:t>wall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4572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All Tracheary elements have pits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47800"/>
            <a:ext cx="2152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794125" y="2346325"/>
            <a:ext cx="283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D181E"/>
                </a:solidFill>
              </a:rPr>
              <a:t>Red = secondary wall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733800" y="3794125"/>
            <a:ext cx="278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Black = primary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/>
              <a:t>Tracheids</a:t>
            </a:r>
            <a:r>
              <a:rPr lang="en-US" dirty="0"/>
              <a:t> only have pits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676400"/>
            <a:ext cx="49276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169" y="1828800"/>
            <a:ext cx="4922236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593725" y="381000"/>
            <a:ext cx="71384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We will consider the structure of </a:t>
            </a:r>
            <a:r>
              <a:rPr lang="en-US" sz="3200" dirty="0" err="1"/>
              <a:t>tracheids</a:t>
            </a:r>
            <a:r>
              <a:rPr lang="en-US" sz="3200" dirty="0"/>
              <a:t> </a:t>
            </a:r>
          </a:p>
          <a:p>
            <a:r>
              <a:rPr lang="en-US" sz="3200" dirty="0"/>
              <a:t>in our lab on</a:t>
            </a:r>
            <a:r>
              <a:rPr lang="en-US" sz="3200" dirty="0" smtClean="0"/>
              <a:t> conifers.</a:t>
            </a:r>
            <a:endParaRPr lang="en-US" sz="3200" dirty="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828800"/>
            <a:ext cx="5715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752600"/>
            <a:ext cx="4191000" cy="26670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A vessel element is </a:t>
            </a:r>
            <a:r>
              <a:rPr lang="en-US" sz="2800" dirty="0" smtClean="0"/>
              <a:t> a </a:t>
            </a:r>
            <a:r>
              <a:rPr lang="en-US" sz="2800" dirty="0" err="1" smtClean="0"/>
              <a:t>tracheary</a:t>
            </a:r>
            <a:r>
              <a:rPr lang="en-US" sz="2800" dirty="0" smtClean="0"/>
              <a:t> element </a:t>
            </a:r>
            <a:r>
              <a:rPr lang="en-US" sz="2800" dirty="0"/>
              <a:t>with a </a:t>
            </a:r>
            <a:br>
              <a:rPr lang="en-US" sz="2800" dirty="0"/>
            </a:br>
            <a:r>
              <a:rPr lang="en-US" sz="2800" dirty="0"/>
              <a:t>perforation </a:t>
            </a:r>
            <a:r>
              <a:rPr lang="en-US" sz="2800" dirty="0" smtClean="0"/>
              <a:t>plate.</a:t>
            </a:r>
            <a:endParaRPr lang="en-US" dirty="0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81000"/>
            <a:ext cx="44005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543800" cy="2438400"/>
          </a:xfrm>
        </p:spPr>
        <p:txBody>
          <a:bodyPr/>
          <a:lstStyle/>
          <a:p>
            <a:pPr algn="l" eaLnBrk="1" hangingPunct="1"/>
            <a:r>
              <a:rPr lang="en-US" sz="3600"/>
              <a:t>A perforation is an area between tracheary elements where both the primary and secondary wall has been removed.</a:t>
            </a:r>
            <a:r>
              <a:rPr lang="en-US"/>
              <a:t> </a:t>
            </a: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86000"/>
            <a:ext cx="3619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133600"/>
            <a:ext cx="3886200" cy="2057400"/>
          </a:xfrm>
        </p:spPr>
        <p:txBody>
          <a:bodyPr/>
          <a:lstStyle/>
          <a:p>
            <a:pPr eaLnBrk="1" hangingPunct="1"/>
            <a:r>
              <a:rPr lang="en-US"/>
              <a:t>Vessel elements together </a:t>
            </a:r>
            <a:br>
              <a:rPr lang="en-US"/>
            </a:br>
            <a:r>
              <a:rPr lang="en-US"/>
              <a:t>from a vessel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219200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pPr algn="l" eaLnBrk="1" hangingPunct="1"/>
            <a:r>
              <a:rPr lang="en-US"/>
              <a:t>Vessels have independently evolved in six different plant groups.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981200" y="2514600"/>
            <a:ext cx="527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1822CD"/>
                </a:solidFill>
              </a:rPr>
              <a:t>Flowering plants have them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057400" y="3609975"/>
            <a:ext cx="2940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187534"/>
                </a:solidFill>
              </a:rPr>
              <a:t>Conifers Don’t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133600" y="4876800"/>
            <a:ext cx="604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ED181E"/>
                </a:solidFill>
              </a:rPr>
              <a:t>The examples of xylem we will see </a:t>
            </a:r>
          </a:p>
          <a:p>
            <a:r>
              <a:rPr lang="en-US" sz="3200">
                <a:solidFill>
                  <a:srgbClr val="ED181E"/>
                </a:solidFill>
              </a:rPr>
              <a:t>in the lab all have vessels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  <p:bldP spid="61444" grpId="0" autoUpdateAnimBg="0"/>
      <p:bldP spid="6144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0"/>
            <a:ext cx="1504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143000"/>
            <a:ext cx="3810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5"/>
          <p:cNvSpPr txBox="1">
            <a:spLocks noChangeArrowheads="1"/>
          </p:cNvSpPr>
          <p:nvPr/>
        </p:nvSpPr>
        <p:spPr bwMode="auto">
          <a:xfrm>
            <a:off x="990600" y="54864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Sieve Cells</a:t>
            </a:r>
          </a:p>
          <a:p>
            <a:r>
              <a:rPr lang="en-US"/>
              <a:t>(Conifers)</a:t>
            </a:r>
          </a:p>
        </p:txBody>
      </p:sp>
      <p:sp>
        <p:nvSpPr>
          <p:cNvPr id="109573" name="Text Box 6"/>
          <p:cNvSpPr txBox="1">
            <a:spLocks noChangeArrowheads="1"/>
          </p:cNvSpPr>
          <p:nvPr/>
        </p:nvSpPr>
        <p:spPr bwMode="auto">
          <a:xfrm>
            <a:off x="4495800" y="5486400"/>
            <a:ext cx="312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Sieve-Tube Elements</a:t>
            </a:r>
          </a:p>
          <a:p>
            <a:r>
              <a:rPr lang="en-US"/>
              <a:t>(Angiosperms)</a:t>
            </a:r>
          </a:p>
        </p:txBody>
      </p:sp>
      <p:sp>
        <p:nvSpPr>
          <p:cNvPr id="10957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8392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1822CD"/>
                </a:solidFill>
                <a:ea typeface="ＭＳ Ｐゴシック" pitchFamily="31" charset="-128"/>
                <a:cs typeface="ＭＳ Ｐゴシック" pitchFamily="31" charset="-128"/>
              </a:rPr>
              <a:t>Phloem is a complex tissue that includes sieve elements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31" charset="-128"/>
                <a:cs typeface="ＭＳ Ｐゴシック" pitchFamily="31" charset="-128"/>
              </a:rPr>
              <a:t>Sieve Elements Serve as a Conduit for the Movement of Photosynthate</a:t>
            </a:r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 </a:t>
            </a: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762000" y="1935163"/>
            <a:ext cx="749458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This movement is based on a pressure gradient </a:t>
            </a:r>
          </a:p>
          <a:p>
            <a:r>
              <a:rPr lang="en-US"/>
              <a:t>generated osmotically. To generate this gradient </a:t>
            </a:r>
          </a:p>
          <a:p>
            <a:r>
              <a:rPr lang="en-US"/>
              <a:t>sugar must be loaded at the source and unloaded at</a:t>
            </a:r>
          </a:p>
          <a:p>
            <a:r>
              <a:rPr lang="en-US"/>
              <a:t>the sink. Living membranes are necessary both to </a:t>
            </a:r>
          </a:p>
          <a:p>
            <a:r>
              <a:rPr lang="en-US"/>
              <a:t>control the movement of sucrose and for the </a:t>
            </a:r>
          </a:p>
          <a:p>
            <a:r>
              <a:rPr lang="en-US"/>
              <a:t>osmotic movement of the water into and out of the</a:t>
            </a:r>
          </a:p>
          <a:p>
            <a:r>
              <a:rPr lang="en-US"/>
              <a:t>Sieve elements.</a:t>
            </a:r>
          </a:p>
        </p:txBody>
      </p:sp>
      <p:sp>
        <p:nvSpPr>
          <p:cNvPr id="110596" name="Text Box 5"/>
          <p:cNvSpPr txBox="1">
            <a:spLocks noChangeArrowheads="1"/>
          </p:cNvSpPr>
          <p:nvPr/>
        </p:nvSpPr>
        <p:spPr bwMode="auto">
          <a:xfrm>
            <a:off x="990600" y="5562600"/>
            <a:ext cx="671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Read about phloem transport in the text pp. </a:t>
            </a:r>
            <a:r>
              <a:rPr lang="en-US" dirty="0" smtClean="0"/>
              <a:t>723 -725.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610600" cy="16764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The parts of the plant body are made up of Three Tissue Systems.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381000" y="29718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900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These may be considered in an evolutionary context…</a:t>
            </a:r>
            <a:r>
              <a:rPr lang="en-US" sz="3900" baseline="30000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3900" baseline="30000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900" baseline="30000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3900" baseline="30000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</a:br>
            <a:r>
              <a:rPr lang="en-US" sz="3900" baseline="30000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3900" baseline="30000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</a:br>
            <a:endParaRPr lang="en-US" sz="3900" baseline="30000" dirty="0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066800"/>
            <a:ext cx="8153400" cy="17526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rgbClr val="1822CD"/>
                </a:solidFill>
                <a:ea typeface="ＭＳ Ｐゴシック" pitchFamily="31" charset="-128"/>
                <a:cs typeface="ＭＳ Ｐゴシック" pitchFamily="31" charset="-128"/>
              </a:rPr>
              <a:t>Sieve elements are greatly reduced.They lose their vacuole, nucleus, and most of the rest of their cellular structure as they mature.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33400" y="3276600"/>
            <a:ext cx="82200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187534"/>
                </a:solidFill>
              </a:rPr>
              <a:t>Adjacent sieve elements are interconnected </a:t>
            </a:r>
          </a:p>
          <a:p>
            <a:r>
              <a:rPr lang="en-US" sz="3600">
                <a:solidFill>
                  <a:srgbClr val="187534"/>
                </a:solidFill>
              </a:rPr>
              <a:t>by clusters of pores through which </a:t>
            </a:r>
          </a:p>
          <a:p>
            <a:r>
              <a:rPr lang="en-US" sz="3600">
                <a:solidFill>
                  <a:srgbClr val="187534"/>
                </a:solidFill>
              </a:rPr>
              <a:t>materials flow from one element </a:t>
            </a:r>
          </a:p>
          <a:p>
            <a:r>
              <a:rPr lang="en-US" sz="3600">
                <a:solidFill>
                  <a:srgbClr val="187534"/>
                </a:solidFill>
              </a:rPr>
              <a:t>to another.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85800"/>
            <a:ext cx="2667000" cy="2590800"/>
          </a:xfrm>
        </p:spPr>
        <p:txBody>
          <a:bodyPr/>
          <a:lstStyle/>
          <a:p>
            <a:pPr algn="l" eaLnBrk="1" hangingPunct="1"/>
            <a:r>
              <a:rPr lang="en-US" sz="3200" smtClean="0">
                <a:solidFill>
                  <a:srgbClr val="1822CD"/>
                </a:solidFill>
                <a:ea typeface="ＭＳ Ｐゴシック" pitchFamily="31" charset="-128"/>
                <a:cs typeface="ＭＳ Ｐゴシック" pitchFamily="31" charset="-128"/>
              </a:rPr>
              <a:t>Sieve-tube elements are one type of sieve element.</a:t>
            </a:r>
            <a:r>
              <a:rPr lang="en-US" sz="3200" smtClean="0">
                <a:ea typeface="ＭＳ Ｐゴシック" pitchFamily="31" charset="-128"/>
                <a:cs typeface="ＭＳ Ｐゴシック" pitchFamily="31" charset="-128"/>
              </a:rPr>
              <a:t> 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81000"/>
            <a:ext cx="54038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57200" y="3581400"/>
            <a:ext cx="2590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187534"/>
                </a:solidFill>
              </a:rPr>
              <a:t>They are found only in the flowering plants.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09600" y="6096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590800"/>
            <a:ext cx="44862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Sieve-Tube Members Have </a:t>
            </a:r>
            <a:br>
              <a:rPr lang="en-US" smtClean="0">
                <a:ea typeface="ＭＳ Ｐゴシック" pitchFamily="31" charset="-128"/>
                <a:cs typeface="ＭＳ Ｐゴシック" pitchFamily="31" charset="-128"/>
              </a:rPr>
            </a:br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Sieve Plates</a:t>
            </a:r>
          </a:p>
        </p:txBody>
      </p:sp>
      <p:sp>
        <p:nvSpPr>
          <p:cNvPr id="113669" name="Line 7"/>
          <p:cNvSpPr>
            <a:spLocks noChangeShapeType="1"/>
          </p:cNvSpPr>
          <p:nvPr/>
        </p:nvSpPr>
        <p:spPr bwMode="auto">
          <a:xfrm flipV="1">
            <a:off x="4724400" y="1828800"/>
            <a:ext cx="182880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09600"/>
            <a:ext cx="8153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Sieve-Tube Members are Associated with Companion Cells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590800"/>
            <a:ext cx="44862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Line 4"/>
          <p:cNvSpPr>
            <a:spLocks noChangeShapeType="1"/>
          </p:cNvSpPr>
          <p:nvPr/>
        </p:nvSpPr>
        <p:spPr bwMode="auto">
          <a:xfrm flipV="1">
            <a:off x="5029200" y="2057400"/>
            <a:ext cx="1447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3" name="Line 5"/>
          <p:cNvSpPr>
            <a:spLocks noChangeShapeType="1"/>
          </p:cNvSpPr>
          <p:nvPr/>
        </p:nvSpPr>
        <p:spPr bwMode="auto">
          <a:xfrm flipV="1">
            <a:off x="3733800" y="2057400"/>
            <a:ext cx="2667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0"/>
            <a:ext cx="4114800" cy="4343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Conifers have a different type of sieve element called a sieve cell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7763" y="0"/>
            <a:ext cx="4033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Associated with albuminous cells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828800"/>
            <a:ext cx="3552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Vascular Tissue System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752600" y="1066800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ED181E"/>
                </a:solidFill>
              </a:rPr>
              <a:t>Xylem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106613" y="1905000"/>
            <a:ext cx="60467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>
                <a:solidFill>
                  <a:srgbClr val="FF9218"/>
                </a:solidFill>
              </a:rPr>
              <a:t>Alway</a:t>
            </a:r>
            <a:r>
              <a:rPr lang="en-US" sz="3200">
                <a:solidFill>
                  <a:srgbClr val="FF9218"/>
                </a:solidFill>
              </a:rPr>
              <a:t>s includes tracheary elements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2590800" y="3505200"/>
            <a:ext cx="1800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/>
              <a:t>May have</a:t>
            </a:r>
            <a:endParaRPr lang="en-US" sz="3200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276600" y="4191000"/>
            <a:ext cx="2193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A4E19"/>
                </a:solidFill>
              </a:rPr>
              <a:t>Parenchyma</a:t>
            </a:r>
            <a:endParaRPr lang="en-US"/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2743200" y="2743200"/>
            <a:ext cx="5572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A4E19"/>
                </a:solidFill>
              </a:rPr>
              <a:t>Tracheids and/or vessel elements</a:t>
            </a:r>
            <a:endParaRPr lang="en-US" sz="3200"/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3413125" y="4983163"/>
            <a:ext cx="1200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4618C6"/>
                </a:solidFill>
              </a:rPr>
              <a:t>Fibers</a:t>
            </a: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3352800" y="5638800"/>
            <a:ext cx="5480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folHlink"/>
                </a:solidFill>
              </a:rPr>
              <a:t>Other types we will not consider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utoUpdateAnimBg="0"/>
      <p:bldP spid="80901" grpId="0" autoUpdateAnimBg="0"/>
      <p:bldP spid="80902" grpId="0" autoUpdateAnimBg="0"/>
      <p:bldP spid="80903" grpId="0" autoUpdateAnimBg="0"/>
      <p:bldP spid="80906" grpId="0" autoUpdateAnimBg="0"/>
      <p:bldP spid="80907" grpId="0" autoUpdateAnimBg="0"/>
      <p:bldP spid="8090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762000" y="1143000"/>
            <a:ext cx="158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600">
                <a:solidFill>
                  <a:srgbClr val="6C18B0"/>
                </a:solidFill>
              </a:rPr>
              <a:t>Phloem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590800" y="1173163"/>
            <a:ext cx="4552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/>
              <a:t>Alway</a:t>
            </a:r>
            <a:r>
              <a:rPr lang="en-US" sz="3200"/>
              <a:t>s has sieve elements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371600" y="4830763"/>
            <a:ext cx="2819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u="sng"/>
              <a:t>May also have</a:t>
            </a: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838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Vascular Tissue System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219200" y="1981200"/>
            <a:ext cx="739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C18B0"/>
                </a:solidFill>
              </a:rPr>
              <a:t>If </a:t>
            </a:r>
            <a:r>
              <a:rPr lang="en-US" b="1">
                <a:solidFill>
                  <a:srgbClr val="6C18B0"/>
                </a:solidFill>
              </a:rPr>
              <a:t>sieve-tube members</a:t>
            </a:r>
            <a:r>
              <a:rPr lang="en-US">
                <a:solidFill>
                  <a:srgbClr val="6C18B0"/>
                </a:solidFill>
              </a:rPr>
              <a:t> then also </a:t>
            </a:r>
            <a:r>
              <a:rPr lang="en-US" b="1">
                <a:solidFill>
                  <a:srgbClr val="6C18B0"/>
                </a:solidFill>
              </a:rPr>
              <a:t>companion cells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1219200" y="2743200"/>
            <a:ext cx="5951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618C6"/>
                </a:solidFill>
              </a:rPr>
              <a:t>If </a:t>
            </a:r>
            <a:r>
              <a:rPr lang="en-US" b="1">
                <a:solidFill>
                  <a:srgbClr val="4618C6"/>
                </a:solidFill>
              </a:rPr>
              <a:t>sieve cells</a:t>
            </a:r>
            <a:r>
              <a:rPr lang="en-US">
                <a:solidFill>
                  <a:srgbClr val="4618C6"/>
                </a:solidFill>
              </a:rPr>
              <a:t> then also </a:t>
            </a:r>
            <a:r>
              <a:rPr lang="en-US" b="1">
                <a:solidFill>
                  <a:srgbClr val="4618C6"/>
                </a:solidFill>
              </a:rPr>
              <a:t>albuminous cells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1219200" y="3427413"/>
            <a:ext cx="71755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154D1"/>
                </a:solidFill>
              </a:rPr>
              <a:t>Some plants have sieve elements that are neither.</a:t>
            </a:r>
          </a:p>
          <a:p>
            <a:r>
              <a:rPr lang="en-US">
                <a:solidFill>
                  <a:srgbClr val="8154D1"/>
                </a:solidFill>
              </a:rPr>
              <a:t>In these cases, the cells are simply called </a:t>
            </a:r>
            <a:r>
              <a:rPr lang="en-US" b="1">
                <a:solidFill>
                  <a:srgbClr val="8154D1"/>
                </a:solidFill>
              </a:rPr>
              <a:t>sieve</a:t>
            </a:r>
          </a:p>
          <a:p>
            <a:r>
              <a:rPr lang="en-US" b="1">
                <a:solidFill>
                  <a:srgbClr val="8154D1"/>
                </a:solidFill>
              </a:rPr>
              <a:t>elements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727325" y="5530850"/>
            <a:ext cx="2840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7465DC"/>
                </a:solidFill>
              </a:rPr>
              <a:t>Parenchyma cells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2743200" y="6034088"/>
            <a:ext cx="1152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876E7"/>
                </a:solidFill>
              </a:rPr>
              <a:t>Fibers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utoUpdateAnimBg="0"/>
      <p:bldP spid="81924" grpId="0" autoUpdateAnimBg="0"/>
      <p:bldP spid="81926" grpId="0" autoUpdateAnimBg="0"/>
      <p:bldP spid="81927" grpId="0" autoUpdateAnimBg="0"/>
      <p:bldP spid="81928" grpId="0" autoUpdateAnimBg="0"/>
      <p:bldP spid="81929" grpId="0" autoUpdateAnimBg="0"/>
      <p:bldP spid="8193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24" charset="-128"/>
                <a:cs typeface="ＭＳ Ｐゴシック" pitchFamily="24" charset="-128"/>
              </a:rPr>
              <a:t>Environmental Pressures Shaping the Evolution of Xylem and Phloem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593725" y="1676400"/>
            <a:ext cx="8550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The evolution of xylem is a direct response to the unique challenges </a:t>
            </a:r>
            <a:r>
              <a:rPr lang="en-US" dirty="0" smtClean="0"/>
              <a:t>of </a:t>
            </a:r>
            <a:r>
              <a:rPr lang="en-US" dirty="0"/>
              <a:t>life </a:t>
            </a:r>
            <a:r>
              <a:rPr lang="en-US" dirty="0" smtClean="0"/>
              <a:t>on </a:t>
            </a:r>
            <a:r>
              <a:rPr lang="en-US" dirty="0"/>
              <a:t>land relating to water transport and support.</a:t>
            </a:r>
            <a:endParaRPr lang="en-US" i="1" dirty="0"/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02486" y="2667000"/>
            <a:ext cx="848911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The evolution of phloem is not specific to the challenges of life on land, </a:t>
            </a:r>
            <a:r>
              <a:rPr lang="en-US" dirty="0" smtClean="0"/>
              <a:t>but was </a:t>
            </a:r>
            <a:r>
              <a:rPr lang="en-US" dirty="0"/>
              <a:t>simply a response to the challenge of becoming a large photo-autotroph. </a:t>
            </a:r>
            <a:r>
              <a:rPr lang="en-US" dirty="0" smtClean="0"/>
              <a:t>Large </a:t>
            </a:r>
            <a:r>
              <a:rPr lang="en-US" dirty="0"/>
              <a:t>photo-autotrophs invariably need to fuel a significant amount of </a:t>
            </a:r>
            <a:r>
              <a:rPr lang="en-US" dirty="0" smtClean="0"/>
              <a:t>non</a:t>
            </a:r>
            <a:r>
              <a:rPr lang="en-US" dirty="0"/>
              <a:t>-photosynthetic tissue.</a:t>
            </a:r>
            <a:endParaRPr lang="en-US" i="1" dirty="0"/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3106738" y="2667000"/>
            <a:ext cx="184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i="1"/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46607" y="4572000"/>
            <a:ext cx="864499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These points are clearly illustrated by the evolution of phloem in the kelps, </a:t>
            </a:r>
            <a:r>
              <a:rPr lang="en-US" dirty="0" smtClean="0"/>
              <a:t>and </a:t>
            </a:r>
            <a:r>
              <a:rPr lang="en-US" dirty="0"/>
              <a:t>also by the reduction of xylem in plants that become adapted to life </a:t>
            </a:r>
            <a:r>
              <a:rPr lang="en-US" dirty="0" smtClean="0"/>
              <a:t>submerged </a:t>
            </a:r>
            <a:r>
              <a:rPr lang="en-US" dirty="0"/>
              <a:t>in water.</a:t>
            </a:r>
            <a:endParaRPr lang="en-US" i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14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utoUpdateAnimBg="0"/>
      <p:bldP spid="120837" grpId="0" autoUpdateAnimBg="0"/>
      <p:bldP spid="120839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152400"/>
            <a:ext cx="8839200" cy="1295400"/>
          </a:xfrm>
        </p:spPr>
        <p:txBody>
          <a:bodyPr/>
          <a:lstStyle/>
          <a:p>
            <a:pPr algn="l" eaLnBrk="1" hangingPunct="1"/>
            <a:r>
              <a:rPr lang="en-US" sz="2800">
                <a:ea typeface="ＭＳ Ｐゴシック" pitchFamily="24" charset="-128"/>
                <a:cs typeface="ＭＳ Ｐゴシック" pitchFamily="24" charset="-128"/>
              </a:rPr>
              <a:t>Kelps are photo-autotrophs that have become large</a:t>
            </a:r>
            <a:endParaRPr lang="en-US">
              <a:ea typeface="ＭＳ Ｐゴシック" pitchFamily="24" charset="-128"/>
              <a:cs typeface="ＭＳ Ｐゴシック" pitchFamily="24" charset="-128"/>
            </a:endParaRP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838200"/>
            <a:ext cx="3925888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667000"/>
            <a:ext cx="3819525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54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47800"/>
            <a:ext cx="60579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Ground Tissue System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838200" y="5181600"/>
            <a:ext cx="7773988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0"/>
              <a:t>Ground tissues are involved in the most fundamental </a:t>
            </a:r>
          </a:p>
          <a:p>
            <a:r>
              <a:rPr lang="en-US" sz="2400" baseline="0"/>
              <a:t>biological processes of growth, reproduction, photosynthesis</a:t>
            </a:r>
          </a:p>
          <a:p>
            <a:r>
              <a:rPr lang="en-US" sz="2400" baseline="0"/>
              <a:t>and food storage.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676400"/>
            <a:ext cx="3886200" cy="2667000"/>
          </a:xfrm>
        </p:spPr>
        <p:txBody>
          <a:bodyPr/>
          <a:lstStyle/>
          <a:p>
            <a:pPr algn="l" eaLnBrk="1" hangingPunct="1"/>
            <a:r>
              <a:rPr lang="en-US" sz="3200">
                <a:solidFill>
                  <a:srgbClr val="9C361A"/>
                </a:solidFill>
                <a:ea typeface="ＭＳ Ｐゴシック" pitchFamily="24" charset="-128"/>
                <a:cs typeface="ＭＳ Ｐゴシック" pitchFamily="24" charset="-128"/>
              </a:rPr>
              <a:t>Kelps are supported by water and have no need for a tissue like xylem or cells with secondary walls</a:t>
            </a:r>
            <a:endParaRPr lang="en-US">
              <a:ea typeface="ＭＳ Ｐゴシック" pitchFamily="24" charset="-128"/>
              <a:cs typeface="ＭＳ Ｐゴシック" pitchFamily="24" charset="-128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685800"/>
            <a:ext cx="3925888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66800" y="5715000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aseline="0"/>
              <a:t>The kelp </a:t>
            </a:r>
            <a:r>
              <a:rPr lang="en-US" sz="2400" i="1" baseline="0"/>
              <a:t>Macrocyctis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5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0"/>
            <a:ext cx="8839200" cy="1295400"/>
          </a:xfrm>
        </p:spPr>
        <p:txBody>
          <a:bodyPr/>
          <a:lstStyle/>
          <a:p>
            <a:pPr algn="l" eaLnBrk="1" hangingPunct="1"/>
            <a:r>
              <a:rPr lang="en-US" sz="2400">
                <a:ea typeface="ＭＳ Ｐゴシック" pitchFamily="24" charset="-128"/>
                <a:cs typeface="ＭＳ Ｐゴシック" pitchFamily="24" charset="-128"/>
              </a:rPr>
              <a:t>But the lower portion of the </a:t>
            </a:r>
            <a:br>
              <a:rPr lang="en-US" sz="2400">
                <a:ea typeface="ＭＳ Ｐゴシック" pitchFamily="24" charset="-128"/>
                <a:cs typeface="ＭＳ Ｐゴシック" pitchFamily="24" charset="-128"/>
              </a:rPr>
            </a:br>
            <a:r>
              <a:rPr lang="en-US" sz="2400">
                <a:ea typeface="ＭＳ Ｐゴシック" pitchFamily="24" charset="-128"/>
                <a:cs typeface="ＭＳ Ｐゴシック" pitchFamily="24" charset="-128"/>
              </a:rPr>
              <a:t>plant becomes shaded</a:t>
            </a:r>
            <a:endParaRPr lang="en-US">
              <a:ea typeface="ＭＳ Ｐゴシック" pitchFamily="24" charset="-128"/>
              <a:cs typeface="ＭＳ Ｐゴシック" pitchFamily="24" charset="-128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685800"/>
            <a:ext cx="3925888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914400" y="4343400"/>
            <a:ext cx="283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aseline="0"/>
              <a:t>The kelp </a:t>
            </a:r>
            <a:r>
              <a:rPr lang="en-US" sz="2400" i="1" baseline="0"/>
              <a:t>Macrocyctis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339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839200" cy="1295400"/>
          </a:xfrm>
        </p:spPr>
        <p:txBody>
          <a:bodyPr/>
          <a:lstStyle/>
          <a:p>
            <a:pPr eaLnBrk="1" hangingPunct="1"/>
            <a:r>
              <a:rPr lang="en-US" sz="3600">
                <a:ea typeface="ＭＳ Ｐゴシック" pitchFamily="24" charset="-128"/>
                <a:cs typeface="ＭＳ Ｐゴシック" pitchFamily="24" charset="-128"/>
              </a:rPr>
              <a:t>And kelps have independently evolved a type of phloem tissue</a:t>
            </a:r>
            <a:endParaRPr lang="en-US">
              <a:ea typeface="ＭＳ Ｐゴシック" pitchFamily="24" charset="-128"/>
              <a:cs typeface="ＭＳ Ｐゴシック" pitchFamily="24" charset="-128"/>
            </a:endParaRPr>
          </a:p>
        </p:txBody>
      </p:sp>
      <p:pic>
        <p:nvPicPr>
          <p:cNvPr id="901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00200"/>
            <a:ext cx="7086600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04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>
                <a:ea typeface="ＭＳ Ｐゴシック" pitchFamily="24" charset="-128"/>
                <a:cs typeface="ＭＳ Ｐゴシック" pitchFamily="24" charset="-128"/>
              </a:rPr>
              <a:t>Many groups of plants have become adapted for life emmersed in the water</a:t>
            </a:r>
            <a:endParaRPr lang="en-US">
              <a:ea typeface="ＭＳ Ｐゴシック" pitchFamily="24" charset="-128"/>
              <a:cs typeface="ＭＳ Ｐゴシック" pitchFamily="24" charset="-128"/>
            </a:endParaRPr>
          </a:p>
        </p:txBody>
      </p:sp>
      <p:pic>
        <p:nvPicPr>
          <p:cNvPr id="911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39624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600200"/>
            <a:ext cx="388620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52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0" y="914400"/>
            <a:ext cx="927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77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Growth in Plants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7200" y="2743200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Primary growth</a:t>
            </a:r>
            <a:r>
              <a:rPr lang="en-US" sz="3600" dirty="0"/>
              <a:t> elongates the axis of a plant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479425" y="739775"/>
            <a:ext cx="1841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i="1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33400" y="4572000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Secondary growth</a:t>
            </a:r>
            <a:r>
              <a:rPr lang="en-US" sz="3600" dirty="0"/>
              <a:t> increases the girth of a plant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90525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/>
              <a:t>Growth is an irreversible increase in size. In plants, this </a:t>
            </a:r>
          </a:p>
          <a:p>
            <a:r>
              <a:rPr lang="en-US" sz="3000" dirty="0"/>
              <a:t>is a function of cell division coupled with cell </a:t>
            </a:r>
            <a:r>
              <a:rPr lang="en-US" sz="3000" dirty="0" smtClean="0"/>
              <a:t>elongation.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  <p:bldP spid="25605" grpId="0" autoUpdateAnimBg="0"/>
      <p:bldP spid="2560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7630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31" charset="-128"/>
                <a:cs typeface="ＭＳ Ｐゴシック" pitchFamily="31" charset="-128"/>
              </a:rPr>
              <a:t>In mature tissues, cells are arrested in interphase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  <p:pic>
        <p:nvPicPr>
          <p:cNvPr id="130051" name="Picture 3" descr="Elodea cells.psd                                               000A3555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512888"/>
            <a:ext cx="5867400" cy="519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49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0"/>
            <a:ext cx="54864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1" charset="-128"/>
                <a:cs typeface="ＭＳ Ｐゴシック" pitchFamily="31" charset="-128"/>
              </a:rPr>
              <a:t>Meristems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81534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100" dirty="0"/>
              <a:t>Cell division in plants is restricted to regions of parenchyma called </a:t>
            </a:r>
            <a:r>
              <a:rPr lang="en-US" sz="3100" dirty="0" err="1"/>
              <a:t>meristems</a:t>
            </a:r>
            <a:r>
              <a:rPr lang="en-US" sz="3100" dirty="0"/>
              <a:t>.</a:t>
            </a:r>
          </a:p>
        </p:txBody>
      </p:sp>
      <p:pic>
        <p:nvPicPr>
          <p:cNvPr id="120836" name="Picture 4" descr="Vascular cambium MC.jpg                                        00039336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44763"/>
            <a:ext cx="4191000" cy="335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5" descr="Apical meristem 1.psd                                          000A3555Thistle                        87E64D9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5527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8534400" cy="13716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1" charset="-128"/>
                <a:cs typeface="ＭＳ Ｐゴシック" pitchFamily="31" charset="-128"/>
              </a:rPr>
              <a:t>There are three types of meristems.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28600"/>
            <a:ext cx="8534400" cy="13716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1" charset="-128"/>
                <a:cs typeface="ＭＳ Ｐゴシック" pitchFamily="31" charset="-128"/>
              </a:rPr>
              <a:t>Apical meristems extend the length of the plant body</a:t>
            </a:r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 </a:t>
            </a:r>
          </a:p>
        </p:txBody>
      </p:sp>
      <p:pic>
        <p:nvPicPr>
          <p:cNvPr id="122883" name="Picture 5" descr="Apical meristem 1.psd                                          000A3555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133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6"/>
          <p:cNvSpPr txBox="1">
            <a:spLocks noChangeArrowheads="1"/>
          </p:cNvSpPr>
          <p:nvPr/>
        </p:nvSpPr>
        <p:spPr bwMode="auto">
          <a:xfrm>
            <a:off x="304800" y="5105400"/>
            <a:ext cx="838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aseline="0"/>
              <a:t>Dermal tissue constitutes a barrier between the ground tissue and the outside environment.</a:t>
            </a:r>
          </a:p>
        </p:txBody>
      </p:sp>
      <p:sp>
        <p:nvSpPr>
          <p:cNvPr id="88067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Dermal Tissue System</a:t>
            </a:r>
            <a:r>
              <a:rPr lang="en-US" sz="360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 - found in all plants</a:t>
            </a:r>
          </a:p>
        </p:txBody>
      </p:sp>
      <p:pic>
        <p:nvPicPr>
          <p:cNvPr id="8806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914400"/>
            <a:ext cx="49530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907" name="Picture 3" descr="Pea roots MC .jpg                                              00039112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350"/>
            <a:ext cx="76962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Box 1"/>
          <p:cNvSpPr txBox="1">
            <a:spLocks noChangeArrowheads="1"/>
          </p:cNvSpPr>
          <p:nvPr/>
        </p:nvSpPr>
        <p:spPr bwMode="auto">
          <a:xfrm>
            <a:off x="1981200" y="152400"/>
            <a:ext cx="36814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600"/>
              <a:t>Lateral Meristems</a:t>
            </a:r>
          </a:p>
        </p:txBody>
      </p:sp>
      <p:pic>
        <p:nvPicPr>
          <p:cNvPr id="124931" name="Picture 4" descr="Vascular cambium MC.jpg                                        00039336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52601"/>
            <a:ext cx="6934200" cy="512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32000" y="1068387"/>
            <a:ext cx="41402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These extend the </a:t>
            </a:r>
            <a:r>
              <a:rPr lang="en-US" dirty="0" err="1"/>
              <a:t>girdth</a:t>
            </a:r>
            <a:r>
              <a:rPr lang="en-US" dirty="0"/>
              <a:t> of a stem or root.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5955" name="Picture 3" descr="Whole section.jpg                                              00039328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1628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Line 4"/>
          <p:cNvSpPr>
            <a:spLocks noChangeShapeType="1"/>
          </p:cNvSpPr>
          <p:nvPr/>
        </p:nvSpPr>
        <p:spPr bwMode="auto">
          <a:xfrm flipV="1">
            <a:off x="7162800" y="457200"/>
            <a:ext cx="6858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7" name="Line 5"/>
          <p:cNvSpPr>
            <a:spLocks noChangeShapeType="1"/>
          </p:cNvSpPr>
          <p:nvPr/>
        </p:nvSpPr>
        <p:spPr bwMode="auto">
          <a:xfrm rot="15719058" flipV="1">
            <a:off x="838200" y="1143000"/>
            <a:ext cx="6858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8" name="Line 6"/>
          <p:cNvSpPr>
            <a:spLocks noChangeShapeType="1"/>
          </p:cNvSpPr>
          <p:nvPr/>
        </p:nvSpPr>
        <p:spPr bwMode="auto">
          <a:xfrm rot="10911400" flipV="1">
            <a:off x="1905000" y="5638800"/>
            <a:ext cx="6858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9" name="Line 7"/>
          <p:cNvSpPr>
            <a:spLocks noChangeShapeType="1"/>
          </p:cNvSpPr>
          <p:nvPr/>
        </p:nvSpPr>
        <p:spPr bwMode="auto">
          <a:xfrm rot="4926844" flipV="1">
            <a:off x="7391400" y="5029200"/>
            <a:ext cx="685800" cy="838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Box 1"/>
          <p:cNvSpPr txBox="1">
            <a:spLocks noChangeArrowheads="1"/>
          </p:cNvSpPr>
          <p:nvPr/>
        </p:nvSpPr>
        <p:spPr bwMode="auto">
          <a:xfrm>
            <a:off x="533400" y="76200"/>
            <a:ext cx="439896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600" dirty="0"/>
              <a:t>Intercalary </a:t>
            </a:r>
            <a:r>
              <a:rPr lang="en-US" sz="5600" dirty="0" err="1"/>
              <a:t>Meristems</a:t>
            </a:r>
            <a:endParaRPr lang="en-US" sz="56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1905000"/>
            <a:ext cx="6223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700" dirty="0"/>
              <a:t>Why grass grows upward after it is mowed.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52600" y="2667000"/>
            <a:ext cx="55356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This is all we will say about intercalary </a:t>
            </a:r>
            <a:r>
              <a:rPr lang="en-US" dirty="0" err="1"/>
              <a:t>meristems</a:t>
            </a:r>
            <a:r>
              <a:rPr lang="en-US" dirty="0"/>
              <a:t>…….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733800" y="5029200"/>
            <a:ext cx="152400" cy="1143000"/>
          </a:xfrm>
          <a:prstGeom prst="roundRect">
            <a:avLst>
              <a:gd name="adj" fmla="val 16667"/>
            </a:avLst>
          </a:prstGeom>
          <a:solidFill>
            <a:srgbClr val="008000">
              <a:alpha val="5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267200" y="4648200"/>
            <a:ext cx="152400" cy="1524000"/>
          </a:xfrm>
          <a:prstGeom prst="roundRect">
            <a:avLst>
              <a:gd name="adj" fmla="val 16667"/>
            </a:avLst>
          </a:prstGeom>
          <a:solidFill>
            <a:srgbClr val="008000">
              <a:alpha val="5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 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800600" y="4343400"/>
            <a:ext cx="152400" cy="1828800"/>
          </a:xfrm>
          <a:prstGeom prst="roundRect">
            <a:avLst>
              <a:gd name="adj" fmla="val 16667"/>
            </a:avLst>
          </a:prstGeom>
          <a:solidFill>
            <a:srgbClr val="008000">
              <a:alpha val="5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5257800" y="4038600"/>
            <a:ext cx="152400" cy="2133600"/>
          </a:xfrm>
          <a:prstGeom prst="roundRect">
            <a:avLst>
              <a:gd name="adj" fmla="val 16667"/>
            </a:avLst>
          </a:prstGeom>
          <a:solidFill>
            <a:srgbClr val="008000">
              <a:alpha val="5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5791200" y="3733800"/>
            <a:ext cx="152400" cy="2438400"/>
          </a:xfrm>
          <a:prstGeom prst="roundRect">
            <a:avLst>
              <a:gd name="adj" fmla="val 16667"/>
            </a:avLst>
          </a:prstGeom>
          <a:solidFill>
            <a:srgbClr val="008000">
              <a:alpha val="5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248400" y="3429000"/>
            <a:ext cx="152400" cy="2743200"/>
          </a:xfrm>
          <a:prstGeom prst="roundRect">
            <a:avLst>
              <a:gd name="adj" fmla="val 16667"/>
            </a:avLst>
          </a:prstGeom>
          <a:solidFill>
            <a:srgbClr val="008000">
              <a:alpha val="5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2971800" y="6172200"/>
            <a:ext cx="685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606838" y="5715000"/>
            <a:ext cx="1517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Intercalary</a:t>
            </a:r>
          </a:p>
          <a:p>
            <a:r>
              <a:rPr lang="en-US" dirty="0" smtClean="0"/>
              <a:t> </a:t>
            </a:r>
            <a:r>
              <a:rPr lang="en-US" dirty="0" err="1"/>
              <a:t>meristem</a:t>
            </a:r>
            <a:endParaRPr lang="en-US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600200" y="990600"/>
            <a:ext cx="5715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These are regions of growth situated between two regions</a:t>
            </a:r>
          </a:p>
          <a:p>
            <a:r>
              <a:rPr lang="en-US" dirty="0"/>
              <a:t>of mature (non-growing) 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3" grpId="0"/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990600"/>
            <a:ext cx="41910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1" charset="-128"/>
                <a:cs typeface="ＭＳ Ｐゴシック" pitchFamily="31" charset="-128"/>
              </a:rPr>
              <a:t>Primary Tissues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381000" y="26670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Are derived </a:t>
            </a:r>
            <a:r>
              <a:rPr lang="en-US" dirty="0"/>
              <a:t>from apical </a:t>
            </a:r>
            <a:r>
              <a:rPr lang="en-US" dirty="0" err="1"/>
              <a:t>meristems</a:t>
            </a:r>
            <a:r>
              <a:rPr lang="en-US" dirty="0"/>
              <a:t>.</a:t>
            </a: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609600"/>
            <a:ext cx="29559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152400" y="0"/>
            <a:ext cx="8394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Primary Plant Growth and Development</a:t>
            </a:r>
          </a:p>
        </p:txBody>
      </p:sp>
      <p:pic>
        <p:nvPicPr>
          <p:cNvPr id="129027" name="Picture 3" descr="7.1.jpg                                                        00039112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15963"/>
            <a:ext cx="7010400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Primary growth is a product of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1447800" y="2057400"/>
            <a:ext cx="1751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Cell division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934200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Primary growth is a product of</a:t>
            </a: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447800" y="2057400"/>
            <a:ext cx="1751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Cell division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1447800" y="3048000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Cell elongation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0338"/>
            <a:ext cx="6400800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5410200" cy="762000"/>
          </a:xfrm>
        </p:spPr>
        <p:txBody>
          <a:bodyPr/>
          <a:lstStyle/>
          <a:p>
            <a:pPr algn="l" eaLnBrk="1" hangingPunct="1"/>
            <a:r>
              <a:rPr lang="en-US" sz="4000" b="1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Vascular Tissue System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057400"/>
            <a:ext cx="41148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81000" y="1371600"/>
            <a:ext cx="891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aseline="0" dirty="0"/>
              <a:t>Are tissues that transport substances long distances in plants.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1" charset="-128"/>
                <a:cs typeface="ＭＳ Ｐゴシック" pitchFamily="31" charset="-128"/>
              </a:rPr>
              <a:t>Primary growth is a product of</a:t>
            </a: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447800" y="2057400"/>
            <a:ext cx="1751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Cell division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1447800" y="3048000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Cell elongation</a:t>
            </a:r>
          </a:p>
        </p:txBody>
      </p:sp>
      <p:sp>
        <p:nvSpPr>
          <p:cNvPr id="135173" name="TextBox 4"/>
          <p:cNvSpPr txBox="1">
            <a:spLocks noChangeArrowheads="1"/>
          </p:cNvSpPr>
          <p:nvPr/>
        </p:nvSpPr>
        <p:spPr bwMode="auto">
          <a:xfrm>
            <a:off x="1524000" y="4114800"/>
            <a:ext cx="60198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300"/>
              <a:t>Ending with cell/tissue differentiation-maturation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8" descr="Differentiation.psd                                            000A3555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17475"/>
            <a:ext cx="4454525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846138" y="617538"/>
            <a:ext cx="78279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 primary growth, cell division isn’t entirely restricted to the </a:t>
            </a:r>
          </a:p>
          <a:p>
            <a:r>
              <a:rPr lang="en-US"/>
              <a:t>apical meristem proper. Cell division continues in the derived</a:t>
            </a:r>
          </a:p>
          <a:p>
            <a:r>
              <a:rPr lang="en-US"/>
              <a:t>immature tissues behind the apical meristem. These tissues are</a:t>
            </a:r>
          </a:p>
          <a:p>
            <a:r>
              <a:rPr lang="en-US"/>
              <a:t>called the primary meristematic tissues.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143000" y="3124200"/>
            <a:ext cx="5356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Protoderm</a:t>
            </a:r>
            <a:r>
              <a:rPr lang="en-US"/>
              <a:t> matures to form the epidermis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143000" y="4038600"/>
            <a:ext cx="672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Ground Meristem</a:t>
            </a:r>
            <a:r>
              <a:rPr lang="en-US"/>
              <a:t> matures to form the ground tissue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143000" y="4953000"/>
            <a:ext cx="621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Procambium</a:t>
            </a:r>
            <a:r>
              <a:rPr lang="en-US"/>
              <a:t> matures to form the vascular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utoUpdateAnimBg="0"/>
      <p:bldP spid="35844" grpId="0" autoUpdateAnimBg="0"/>
      <p:bldP spid="35845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3429000" y="2286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138243" name="Line 3"/>
          <p:cNvSpPr>
            <a:spLocks noChangeShapeType="1"/>
          </p:cNvSpPr>
          <p:nvPr/>
        </p:nvSpPr>
        <p:spPr bwMode="auto">
          <a:xfrm>
            <a:off x="6172200" y="1371600"/>
            <a:ext cx="7620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244" name="Line 4"/>
          <p:cNvSpPr>
            <a:spLocks noChangeShapeType="1"/>
          </p:cNvSpPr>
          <p:nvPr/>
        </p:nvSpPr>
        <p:spPr bwMode="auto">
          <a:xfrm flipH="1">
            <a:off x="2057400" y="1371600"/>
            <a:ext cx="5334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>
            <a:off x="4267200" y="13716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898525" y="2833688"/>
            <a:ext cx="1685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Protoderm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6248400" y="2819400"/>
            <a:ext cx="2001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Procambium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3200400" y="2849563"/>
            <a:ext cx="2722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Ground Meristem</a:t>
            </a:r>
          </a:p>
        </p:txBody>
      </p:sp>
      <p:pic>
        <p:nvPicPr>
          <p:cNvPr id="13824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505200"/>
            <a:ext cx="45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505200"/>
            <a:ext cx="45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3429000"/>
            <a:ext cx="457200" cy="1066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860425" y="5105400"/>
            <a:ext cx="1654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Epidermis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3429000" y="4983163"/>
            <a:ext cx="2287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Ground Tissue</a:t>
            </a: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6096000" y="4983163"/>
            <a:ext cx="2465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Vascular Tissue</a:t>
            </a:r>
          </a:p>
        </p:txBody>
      </p:sp>
      <p:sp>
        <p:nvSpPr>
          <p:cNvPr id="138255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609600"/>
            <a:ext cx="7391400" cy="914400"/>
          </a:xfrm>
        </p:spPr>
        <p:txBody>
          <a:bodyPr/>
          <a:lstStyle/>
          <a:p>
            <a:pPr algn="l" eaLnBrk="1" hangingPunct="1"/>
            <a:r>
              <a:rPr lang="en-US" sz="320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Undifferentiated Cells of Apical Meristem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228600" y="-76200"/>
            <a:ext cx="876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In lab, note how the tissue resulting from primary growth is organized in </a:t>
            </a:r>
            <a:r>
              <a:rPr lang="en-US" sz="3200" dirty="0"/>
              <a:t>the root, stem, and leaf </a:t>
            </a:r>
            <a:r>
              <a:rPr lang="en-US" sz="3200" dirty="0" smtClean="0"/>
              <a:t>and how this is </a:t>
            </a:r>
            <a:r>
              <a:rPr lang="en-US" sz="3200" dirty="0"/>
              <a:t>related </a:t>
            </a:r>
            <a:r>
              <a:rPr lang="en-US" sz="3200" dirty="0" smtClean="0"/>
              <a:t>to their </a:t>
            </a:r>
            <a:r>
              <a:rPr lang="en-US" sz="3200" dirty="0"/>
              <a:t>function.</a:t>
            </a:r>
          </a:p>
        </p:txBody>
      </p:sp>
      <p:pic>
        <p:nvPicPr>
          <p:cNvPr id="161795" name="Picture 2" descr="5.psd                                                          0007F818Metasequoia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1362075"/>
            <a:ext cx="872172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3886200" cy="24384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The environmental pressures to which the root is subject is reflected in its anatomy. 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3200400"/>
            <a:ext cx="4031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 root tip is subject to abrasion</a:t>
            </a:r>
            <a:endParaRPr lang="en-US" dirty="0"/>
          </a:p>
        </p:txBody>
      </p:sp>
      <p:pic>
        <p:nvPicPr>
          <p:cNvPr id="162820" name="Picture 5" descr="Bean.gif                                                       000391F3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395566">
            <a:off x="3481388" y="1166812"/>
            <a:ext cx="64008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51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3276600"/>
            <a:ext cx="4648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ヒラギノ角ゴ Pro W3" pitchFamily="53" charset="-128"/>
                <a:cs typeface="ヒラギノ角ゴ Pro W3" pitchFamily="53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42" charset="0"/>
                <a:ea typeface="ヒラギノ角ゴ Pro W3" pitchFamily="53" charset="-128"/>
                <a:cs typeface="ヒラギノ角ゴ Pro W3" pitchFamily="53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42" charset="0"/>
                <a:ea typeface="ヒラギノ角ゴ Pro W3" pitchFamily="53" charset="-128"/>
                <a:cs typeface="ヒラギノ角ゴ Pro W3" pitchFamily="53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42" charset="0"/>
                <a:ea typeface="ヒラギノ角ゴ Pro W3" pitchFamily="53" charset="-128"/>
                <a:cs typeface="ヒラギノ角ゴ Pro W3" pitchFamily="53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42" charset="0"/>
                <a:ea typeface="ヒラギノ角ゴ Pro W3" pitchFamily="53" charset="-128"/>
                <a:cs typeface="ヒラギノ角ゴ Pro W3" pitchFamily="53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4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4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4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42" charset="0"/>
              </a:defRPr>
            </a:lvl9pPr>
          </a:lstStyle>
          <a:p>
            <a:pPr algn="l" eaLnBrk="1" hangingPunct="1"/>
            <a:r>
              <a:rPr lang="en-US" sz="28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Roots have root caps which protect the apical meristem </a:t>
            </a:r>
          </a:p>
          <a:p>
            <a:pPr algn="l" eaLnBrk="1" hangingPunct="1"/>
            <a:r>
              <a:rPr lang="en-US" sz="28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of the root.</a:t>
            </a:r>
          </a:p>
        </p:txBody>
      </p:sp>
      <p:pic>
        <p:nvPicPr>
          <p:cNvPr id="2" name="Picture 1" descr="Zea ro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05400" y="-381000"/>
            <a:ext cx="426128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52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617348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500" dirty="0" smtClean="0"/>
              <a:t>Roots must also  anchor the plant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Whole cross section MC .jpg                                    000392EB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762000"/>
            <a:ext cx="512091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57578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Vascular tissue forms a cylinder inside of the </a:t>
            </a:r>
            <a:r>
              <a:rPr lang="en-US" sz="3200" dirty="0" smtClean="0"/>
              <a:t>root.</a:t>
            </a:r>
            <a:endParaRPr lang="en-US" sz="32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5791200"/>
            <a:ext cx="832551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How does this affect how roots anchor the plant?.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3886200" cy="24384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The environmental pressures to which the root is subject is reflected in its anatomy. </a:t>
            </a:r>
          </a:p>
        </p:txBody>
      </p:sp>
      <p:pic>
        <p:nvPicPr>
          <p:cNvPr id="162820" name="Picture 5" descr="Bean.gif                                                       000391F3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395566">
            <a:off x="3677286" y="1166812"/>
            <a:ext cx="64008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52400" y="3505200"/>
            <a:ext cx="64008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900" dirty="0" smtClean="0"/>
              <a:t>Roots must uptake water and minerals.</a:t>
            </a:r>
            <a:endParaRPr lang="en-US" sz="29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08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Oval 2"/>
          <p:cNvSpPr>
            <a:spLocks noChangeArrowheads="1"/>
          </p:cNvSpPr>
          <p:nvPr/>
        </p:nvSpPr>
        <p:spPr bwMode="auto">
          <a:xfrm>
            <a:off x="1066800" y="0"/>
            <a:ext cx="6705600" cy="6858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23" name="Oval 3"/>
          <p:cNvSpPr>
            <a:spLocks noChangeArrowheads="1"/>
          </p:cNvSpPr>
          <p:nvPr/>
        </p:nvSpPr>
        <p:spPr bwMode="auto">
          <a:xfrm>
            <a:off x="1828800" y="838200"/>
            <a:ext cx="5105400" cy="5181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6" name="Oval 4"/>
          <p:cNvSpPr>
            <a:spLocks noChangeArrowheads="1"/>
          </p:cNvSpPr>
          <p:nvPr/>
        </p:nvSpPr>
        <p:spPr bwMode="auto">
          <a:xfrm>
            <a:off x="2514600" y="1676400"/>
            <a:ext cx="3657600" cy="3581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i="1" baseline="0"/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3048000" y="2209800"/>
            <a:ext cx="2590800" cy="22510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887316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Ground Tissue System</a:t>
            </a:r>
          </a:p>
        </p:txBody>
      </p:sp>
      <p:sp>
        <p:nvSpPr>
          <p:cNvPr id="209926" name="WordArt 6"/>
          <p:cNvSpPr>
            <a:spLocks noChangeArrowheads="1" noChangeShapeType="1" noTextEdit="1"/>
          </p:cNvSpPr>
          <p:nvPr/>
        </p:nvSpPr>
        <p:spPr bwMode="auto">
          <a:xfrm>
            <a:off x="2400300" y="1371600"/>
            <a:ext cx="3848100" cy="3217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797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Dermal Tissue System</a:t>
            </a:r>
          </a:p>
        </p:txBody>
      </p:sp>
      <p:sp>
        <p:nvSpPr>
          <p:cNvPr id="209927" name="WordArt 7"/>
          <p:cNvSpPr>
            <a:spLocks noChangeArrowheads="1" noChangeShapeType="1" noTextEdit="1"/>
          </p:cNvSpPr>
          <p:nvPr/>
        </p:nvSpPr>
        <p:spPr bwMode="auto">
          <a:xfrm>
            <a:off x="1905000" y="609600"/>
            <a:ext cx="5029200" cy="3175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596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Vascular Tissue System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3352800" y="3124200"/>
            <a:ext cx="190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aseline="30000" dirty="0" smtClean="0"/>
              <a:t>Green </a:t>
            </a:r>
            <a:r>
              <a:rPr lang="en-US" sz="3600" baseline="30000" dirty="0"/>
              <a:t>Algae</a:t>
            </a:r>
          </a:p>
          <a:p>
            <a:pPr algn="ctr"/>
            <a:r>
              <a:rPr lang="en-US" sz="3600" baseline="30000" dirty="0"/>
              <a:t>All Plants</a:t>
            </a:r>
            <a:endParaRPr lang="en-US" sz="3600" i="1" baseline="30000" dirty="0"/>
          </a:p>
        </p:txBody>
      </p:sp>
      <p:sp>
        <p:nvSpPr>
          <p:cNvPr id="209929" name="WordArt 9"/>
          <p:cNvSpPr>
            <a:spLocks noChangeArrowheads="1" noChangeShapeType="1" noTextEdit="1"/>
          </p:cNvSpPr>
          <p:nvPr/>
        </p:nvSpPr>
        <p:spPr bwMode="auto">
          <a:xfrm>
            <a:off x="3316288" y="5122863"/>
            <a:ext cx="2093912" cy="5921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All Plants</a:t>
            </a:r>
          </a:p>
        </p:txBody>
      </p:sp>
      <p:sp>
        <p:nvSpPr>
          <p:cNvPr id="209930" name="WordArt 10"/>
          <p:cNvSpPr>
            <a:spLocks noChangeArrowheads="1" noChangeShapeType="1" noTextEdit="1"/>
          </p:cNvSpPr>
          <p:nvPr/>
        </p:nvSpPr>
        <p:spPr bwMode="auto">
          <a:xfrm>
            <a:off x="3179763" y="5959475"/>
            <a:ext cx="2459037" cy="5937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Some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680064" presetClass="entr" presetSubtype="-10737605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680064" presetClass="entr" presetSubtype="-10737605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680064" presetClass="entr" presetSubtype="-10737605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680064" presetClass="entr" presetSubtype="-10737605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680064" presetClass="entr" presetSubtype="-10737605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680064" presetClass="entr" presetSubtype="-10737605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680064" presetClass="entr" presetSubtype="-10737605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 animBg="1"/>
      <p:bldP spid="209923" grpId="0" animBg="1"/>
      <p:bldP spid="209926" grpId="0" animBg="1"/>
      <p:bldP spid="209927" grpId="0" animBg="1"/>
      <p:bldP spid="209928" grpId="0" autoUpdateAnimBg="0"/>
      <p:bldP spid="209929" grpId="0" animBg="1"/>
      <p:bldP spid="20993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685800" y="7620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The root epidermis </a:t>
            </a:r>
            <a:r>
              <a:rPr lang="en-US" sz="4400" dirty="0" smtClean="0">
                <a:solidFill>
                  <a:schemeClr val="tx2"/>
                </a:solidFill>
              </a:rPr>
              <a:t>facilitates the </a:t>
            </a:r>
            <a:r>
              <a:rPr lang="en-US" sz="4400" dirty="0">
                <a:solidFill>
                  <a:schemeClr val="tx2"/>
                </a:solidFill>
              </a:rPr>
              <a:t>movement of water and minerals, </a:t>
            </a:r>
            <a:r>
              <a:rPr lang="en-US" sz="4400" dirty="0" smtClean="0">
                <a:solidFill>
                  <a:schemeClr val="tx2"/>
                </a:solidFill>
              </a:rPr>
              <a:t>and </a:t>
            </a:r>
            <a:r>
              <a:rPr lang="en-US" sz="4400" dirty="0">
                <a:solidFill>
                  <a:schemeClr val="tx2"/>
                </a:solidFill>
              </a:rPr>
              <a:t>does not have a cuticle, hence, does not have stomata with guard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1828800" y="152400"/>
            <a:ext cx="4724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Dermal Tissue of the Root</a:t>
            </a:r>
          </a:p>
        </p:txBody>
      </p:sp>
      <p:sp>
        <p:nvSpPr>
          <p:cNvPr id="167939" name="TextBox 2"/>
          <p:cNvSpPr txBox="1">
            <a:spLocks noChangeArrowheads="1"/>
          </p:cNvSpPr>
          <p:nvPr/>
        </p:nvSpPr>
        <p:spPr bwMode="auto">
          <a:xfrm>
            <a:off x="3429000" y="1219200"/>
            <a:ext cx="18288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100" dirty="0"/>
              <a:t>No cuticle</a:t>
            </a:r>
          </a:p>
        </p:txBody>
      </p:sp>
      <p:sp>
        <p:nvSpPr>
          <p:cNvPr id="167940" name="TextBox 3"/>
          <p:cNvSpPr txBox="1">
            <a:spLocks noChangeArrowheads="1"/>
          </p:cNvSpPr>
          <p:nvPr/>
        </p:nvSpPr>
        <p:spPr bwMode="auto">
          <a:xfrm>
            <a:off x="3505200" y="2133600"/>
            <a:ext cx="20066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100" dirty="0"/>
              <a:t>No stomata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16002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/>
      <p:bldP spid="16794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848600" cy="13716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31" charset="-128"/>
                <a:cs typeface="ＭＳ Ｐゴシック" pitchFamily="31" charset="-128"/>
              </a:rPr>
              <a:t>Root hairs are extensions of individual epidermal cells that increases the surface area for absorbing water and nutrients.</a:t>
            </a:r>
          </a:p>
        </p:txBody>
      </p:sp>
      <p:pic>
        <p:nvPicPr>
          <p:cNvPr id="168963" name="Picture 3" descr="&#10;Root hair.jpg                                                  000392B7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828800"/>
            <a:ext cx="58356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52600" y="6172200"/>
            <a:ext cx="6089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Root hairs are simply extensions of basal epidermal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1371600" y="1828800"/>
            <a:ext cx="626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Vascular tissue forms a cylinder inside of the root</a:t>
            </a:r>
          </a:p>
        </p:txBody>
      </p:sp>
      <p:pic>
        <p:nvPicPr>
          <p:cNvPr id="169987" name="Picture 3" descr="Whole cross section MC .jpg                                    000392EB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6858000" cy="6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Line 4"/>
          <p:cNvSpPr>
            <a:spLocks noChangeShapeType="1"/>
          </p:cNvSpPr>
          <p:nvPr/>
        </p:nvSpPr>
        <p:spPr bwMode="auto">
          <a:xfrm flipV="1">
            <a:off x="7010400" y="52578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89" name="Line 5"/>
          <p:cNvSpPr>
            <a:spLocks noChangeShapeType="1"/>
          </p:cNvSpPr>
          <p:nvPr/>
        </p:nvSpPr>
        <p:spPr bwMode="auto">
          <a:xfrm flipH="1" flipV="1">
            <a:off x="7848600" y="3048000"/>
            <a:ext cx="304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0" name="Line 6"/>
          <p:cNvSpPr>
            <a:spLocks noChangeShapeType="1"/>
          </p:cNvSpPr>
          <p:nvPr/>
        </p:nvSpPr>
        <p:spPr bwMode="auto">
          <a:xfrm flipH="1" flipV="1">
            <a:off x="6553200" y="9144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1" name="Line 7"/>
          <p:cNvSpPr>
            <a:spLocks noChangeShapeType="1"/>
          </p:cNvSpPr>
          <p:nvPr/>
        </p:nvSpPr>
        <p:spPr bwMode="auto">
          <a:xfrm flipV="1">
            <a:off x="1905000" y="6324600"/>
            <a:ext cx="1676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2" name="Line 8"/>
          <p:cNvSpPr>
            <a:spLocks noChangeShapeType="1"/>
          </p:cNvSpPr>
          <p:nvPr/>
        </p:nvSpPr>
        <p:spPr bwMode="auto">
          <a:xfrm flipH="1">
            <a:off x="3200400" y="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3" name="Line 9"/>
          <p:cNvSpPr>
            <a:spLocks noChangeShapeType="1"/>
          </p:cNvSpPr>
          <p:nvPr/>
        </p:nvSpPr>
        <p:spPr bwMode="auto">
          <a:xfrm flipH="1">
            <a:off x="1828800" y="1371600"/>
            <a:ext cx="76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4" name="Line 10"/>
          <p:cNvSpPr>
            <a:spLocks noChangeShapeType="1"/>
          </p:cNvSpPr>
          <p:nvPr/>
        </p:nvSpPr>
        <p:spPr bwMode="auto">
          <a:xfrm>
            <a:off x="990600" y="3505200"/>
            <a:ext cx="762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0" y="0"/>
            <a:ext cx="48768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31" charset="-128"/>
                <a:cs typeface="ＭＳ Ｐゴシック" pitchFamily="31" charset="-128"/>
              </a:rPr>
              <a:t>Dermal Tissue</a:t>
            </a:r>
            <a:endParaRPr lang="en-US" smtClean="0">
              <a:ea typeface="ＭＳ Ｐゴシック" pitchFamily="31" charset="-128"/>
              <a:cs typeface="ＭＳ Ｐゴシック" pitchFamily="3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371600" y="1828800"/>
            <a:ext cx="626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Vascular tissue forms a cylinder inside of the root</a:t>
            </a:r>
          </a:p>
        </p:txBody>
      </p:sp>
      <p:pic>
        <p:nvPicPr>
          <p:cNvPr id="171011" name="Picture 3" descr="Whole cross section MC .jpg                                    000392EB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6858000" cy="6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2" name="Line 4"/>
          <p:cNvSpPr>
            <a:spLocks noChangeShapeType="1"/>
          </p:cNvSpPr>
          <p:nvPr/>
        </p:nvSpPr>
        <p:spPr bwMode="auto">
          <a:xfrm flipH="1" flipV="1">
            <a:off x="381000" y="1752600"/>
            <a:ext cx="43434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13" name="Line 5"/>
          <p:cNvSpPr>
            <a:spLocks noChangeShapeType="1"/>
          </p:cNvSpPr>
          <p:nvPr/>
        </p:nvSpPr>
        <p:spPr bwMode="auto">
          <a:xfrm flipH="1">
            <a:off x="381000" y="533400"/>
            <a:ext cx="46482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>
            <a:off x="4648200" y="3962400"/>
            <a:ext cx="4038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 flipV="1">
            <a:off x="4572000" y="4495800"/>
            <a:ext cx="41148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381000" y="381000"/>
            <a:ext cx="198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Ground Tissue</a:t>
            </a:r>
          </a:p>
        </p:txBody>
      </p:sp>
      <p:sp>
        <p:nvSpPr>
          <p:cNvPr id="171017" name="TextBox 8"/>
          <p:cNvSpPr txBox="1">
            <a:spLocks noChangeArrowheads="1"/>
          </p:cNvSpPr>
          <p:nvPr/>
        </p:nvSpPr>
        <p:spPr bwMode="auto">
          <a:xfrm>
            <a:off x="4038600" y="396240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Whole cross section MC .jpg                                    000392EB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533400"/>
            <a:ext cx="4495800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Text Box 2"/>
          <p:cNvSpPr txBox="1">
            <a:spLocks noChangeArrowheads="1"/>
          </p:cNvSpPr>
          <p:nvPr/>
        </p:nvSpPr>
        <p:spPr bwMode="auto">
          <a:xfrm>
            <a:off x="-990600" y="4110038"/>
            <a:ext cx="5867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Vascular Tissue</a:t>
            </a:r>
          </a:p>
        </p:txBody>
      </p:sp>
      <p:cxnSp>
        <p:nvCxnSpPr>
          <p:cNvPr id="172036" name="Straight Connector 4"/>
          <p:cNvCxnSpPr>
            <a:cxnSpLocks noChangeShapeType="1"/>
          </p:cNvCxnSpPr>
          <p:nvPr/>
        </p:nvCxnSpPr>
        <p:spPr bwMode="auto">
          <a:xfrm rot="10800000" flipV="1">
            <a:off x="1981200" y="2362200"/>
            <a:ext cx="32766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2037" name="Straight Connector 6"/>
          <p:cNvCxnSpPr>
            <a:cxnSpLocks noChangeShapeType="1"/>
          </p:cNvCxnSpPr>
          <p:nvPr/>
        </p:nvCxnSpPr>
        <p:spPr bwMode="auto">
          <a:xfrm rot="10800000" flipV="1">
            <a:off x="1981200" y="2971800"/>
            <a:ext cx="3352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Bean.gif                                                       000391F3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395566">
            <a:off x="3481388" y="1166812"/>
            <a:ext cx="64008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Box 4"/>
          <p:cNvSpPr txBox="1">
            <a:spLocks noChangeArrowheads="1"/>
          </p:cNvSpPr>
          <p:nvPr/>
        </p:nvSpPr>
        <p:spPr bwMode="auto">
          <a:xfrm>
            <a:off x="685800" y="2286000"/>
            <a:ext cx="519885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100" dirty="0"/>
              <a:t>In the shoot, </a:t>
            </a:r>
            <a:r>
              <a:rPr lang="en-US" sz="3100" dirty="0" err="1"/>
              <a:t>axillary</a:t>
            </a:r>
            <a:r>
              <a:rPr lang="en-US" sz="3100" dirty="0"/>
              <a:t> buds form</a:t>
            </a:r>
          </a:p>
          <a:p>
            <a:r>
              <a:rPr lang="en-US" sz="3100" dirty="0"/>
              <a:t>new branches.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431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TextBox 5"/>
          <p:cNvSpPr txBox="1">
            <a:spLocks noChangeArrowheads="1"/>
          </p:cNvSpPr>
          <p:nvPr/>
        </p:nvSpPr>
        <p:spPr bwMode="auto">
          <a:xfrm>
            <a:off x="228600" y="304800"/>
            <a:ext cx="69691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/>
              <a:t>In roots, branching occurs from within</a:t>
            </a:r>
            <a:r>
              <a:rPr lang="en-US" sz="3000" dirty="0" smtClean="0"/>
              <a:t> from </a:t>
            </a:r>
            <a:endParaRPr lang="en-US" sz="3000" dirty="0"/>
          </a:p>
          <a:p>
            <a:r>
              <a:rPr lang="en-US" sz="3000" dirty="0"/>
              <a:t>a tissue layer called the </a:t>
            </a:r>
            <a:r>
              <a:rPr lang="en-US" sz="3000" dirty="0" err="1"/>
              <a:t>pericycle</a:t>
            </a:r>
            <a:r>
              <a:rPr lang="en-US" sz="3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04800"/>
            <a:ext cx="3124200" cy="1143000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Shoot System</a:t>
            </a:r>
          </a:p>
        </p:txBody>
      </p:sp>
      <p:pic>
        <p:nvPicPr>
          <p:cNvPr id="175107" name="Picture 5" descr="Bean.gif                                                       000391F3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395566">
            <a:off x="3481388" y="1166812"/>
            <a:ext cx="64008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8" name="TextBox 1"/>
          <p:cNvSpPr txBox="1">
            <a:spLocks noChangeArrowheads="1"/>
          </p:cNvSpPr>
          <p:nvPr/>
        </p:nvSpPr>
        <p:spPr bwMode="auto">
          <a:xfrm>
            <a:off x="381000" y="1981200"/>
            <a:ext cx="4953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900" dirty="0"/>
              <a:t>The shoot system is composed of the stem and the leaf. These are subject to different environmental imperatives, and this is reflected in their anatomy.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16" descr="Untitled-1.psd                                                 0007F818Metasequoia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62200"/>
            <a:ext cx="91440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Rectangle 2"/>
          <p:cNvSpPr>
            <a:spLocks noChangeArrowheads="1"/>
          </p:cNvSpPr>
          <p:nvPr/>
        </p:nvSpPr>
        <p:spPr bwMode="auto">
          <a:xfrm>
            <a:off x="228600" y="1295400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The epidermis of the shoot is associated with a </a:t>
            </a:r>
            <a:r>
              <a:rPr lang="en-US" dirty="0" smtClean="0"/>
              <a:t>cuticle……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0"/>
            <a:ext cx="4800600" cy="1143000"/>
          </a:xfrm>
        </p:spPr>
        <p:txBody>
          <a:bodyPr/>
          <a:lstStyle/>
          <a:p>
            <a:pPr algn="l" eaLnBrk="1" hangingPunct="1"/>
            <a:r>
              <a:rPr lang="en-US">
                <a:ea typeface="ＭＳ Ｐゴシック" pitchFamily="1" charset="-128"/>
                <a:cs typeface="ＭＳ Ｐゴシック" pitchFamily="1" charset="-128"/>
              </a:rPr>
              <a:t>Vascular tissue is </a:t>
            </a:r>
            <a:br>
              <a:rPr lang="en-US">
                <a:ea typeface="ＭＳ Ｐゴシック" pitchFamily="1" charset="-128"/>
                <a:cs typeface="ＭＳ Ｐゴシック" pitchFamily="1" charset="-128"/>
              </a:rPr>
            </a:br>
            <a:r>
              <a:rPr lang="en-US">
                <a:ea typeface="ＭＳ Ｐゴシック" pitchFamily="1" charset="-128"/>
                <a:cs typeface="ＭＳ Ｐゴシック" pitchFamily="1" charset="-128"/>
              </a:rPr>
              <a:t>necessary for a plant </a:t>
            </a:r>
            <a:br>
              <a:rPr lang="en-US">
                <a:ea typeface="ＭＳ Ｐゴシック" pitchFamily="1" charset="-128"/>
                <a:cs typeface="ＭＳ Ｐゴシック" pitchFamily="1" charset="-128"/>
              </a:rPr>
            </a:br>
            <a:r>
              <a:rPr lang="en-US">
                <a:ea typeface="ＭＳ Ｐゴシック" pitchFamily="1" charset="-128"/>
                <a:cs typeface="ＭＳ Ｐゴシック" pitchFamily="1" charset="-128"/>
              </a:rPr>
              <a:t>to become tall.</a:t>
            </a:r>
          </a:p>
        </p:txBody>
      </p:sp>
      <p:pic>
        <p:nvPicPr>
          <p:cNvPr id="10137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381000"/>
            <a:ext cx="23907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90600" y="533400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And has stomata</a:t>
            </a:r>
            <a:r>
              <a:rPr lang="en-US" sz="3600" dirty="0"/>
              <a:t>. 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Box 1"/>
          <p:cNvSpPr txBox="1">
            <a:spLocks noChangeArrowheads="1"/>
          </p:cNvSpPr>
          <p:nvPr/>
        </p:nvSpPr>
        <p:spPr bwMode="auto">
          <a:xfrm>
            <a:off x="0" y="76200"/>
            <a:ext cx="8782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The Epidermis of the shoot </a:t>
            </a:r>
            <a:r>
              <a:rPr lang="en-US" dirty="0" smtClean="0"/>
              <a:t>is </a:t>
            </a:r>
            <a:r>
              <a:rPr lang="en-US" dirty="0"/>
              <a:t>associated with</a:t>
            </a:r>
            <a:r>
              <a:rPr lang="en-US" dirty="0" smtClean="0"/>
              <a:t> </a:t>
            </a:r>
            <a:r>
              <a:rPr lang="en-US" dirty="0" err="1" smtClean="0"/>
              <a:t>trichomes</a:t>
            </a:r>
            <a:r>
              <a:rPr lang="en-US" dirty="0" smtClean="0"/>
              <a:t> attached </a:t>
            </a:r>
            <a:r>
              <a:rPr lang="en-US" dirty="0"/>
              <a:t>to the</a:t>
            </a:r>
            <a:r>
              <a:rPr lang="en-US" dirty="0" smtClean="0"/>
              <a:t> basal </a:t>
            </a:r>
            <a:r>
              <a:rPr lang="en-US" dirty="0"/>
              <a:t>epidermal </a:t>
            </a:r>
            <a:r>
              <a:rPr lang="en-US" dirty="0" smtClean="0"/>
              <a:t>cells.</a:t>
            </a:r>
            <a:endParaRPr lang="en-US" dirty="0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4419600"/>
            <a:ext cx="360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9906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/>
          <a:srcRect b="10800"/>
          <a:stretch>
            <a:fillRect/>
          </a:stretch>
        </p:blipFill>
        <p:spPr bwMode="auto">
          <a:xfrm>
            <a:off x="0" y="990600"/>
            <a:ext cx="2382266" cy="56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Box 1"/>
          <p:cNvSpPr txBox="1">
            <a:spLocks noChangeArrowheads="1"/>
          </p:cNvSpPr>
          <p:nvPr/>
        </p:nvSpPr>
        <p:spPr bwMode="auto">
          <a:xfrm>
            <a:off x="685800" y="304800"/>
            <a:ext cx="7656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These trichomes of </a:t>
            </a:r>
            <a:r>
              <a:rPr lang="en-US" i="1"/>
              <a:t>Coleus</a:t>
            </a:r>
            <a:r>
              <a:rPr lang="en-US"/>
              <a:t> are multicellular and help defend the plant…..</a:t>
            </a:r>
          </a:p>
        </p:txBody>
      </p:sp>
      <p:pic>
        <p:nvPicPr>
          <p:cNvPr id="180227" name="Picture 11" descr="Epidermis trichomes MC.jpg                                     0007F54Duntitled                       B96B1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14400"/>
            <a:ext cx="693420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0"/>
            <a:ext cx="7772400" cy="1676400"/>
          </a:xfrm>
        </p:spPr>
        <p:txBody>
          <a:bodyPr/>
          <a:lstStyle/>
          <a:p>
            <a:pPr algn="l" eaLnBrk="1" hangingPunct="1"/>
            <a:r>
              <a:rPr lang="en-US" sz="33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In </a:t>
            </a:r>
            <a:r>
              <a:rPr lang="en-US" sz="3300" dirty="0" err="1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dicot</a:t>
            </a:r>
            <a:r>
              <a:rPr lang="en-US" sz="33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 (= </a:t>
            </a:r>
            <a:r>
              <a:rPr lang="en-US" sz="3300" dirty="0" err="1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Eudicot</a:t>
            </a:r>
            <a:r>
              <a:rPr lang="en-US" sz="33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) stems the vascular tissue is arranged in a ring of vascular bundles embedded in the ground tissue.</a:t>
            </a:r>
          </a:p>
        </p:txBody>
      </p:sp>
      <p:sp>
        <p:nvSpPr>
          <p:cNvPr id="184323" name="TextBox 3"/>
          <p:cNvSpPr txBox="1">
            <a:spLocks noChangeArrowheads="1"/>
          </p:cNvSpPr>
          <p:nvPr/>
        </p:nvSpPr>
        <p:spPr bwMode="auto">
          <a:xfrm>
            <a:off x="533400" y="685800"/>
            <a:ext cx="7772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300" dirty="0"/>
              <a:t>Unlike in roots, the vascular tissue of the </a:t>
            </a:r>
            <a:r>
              <a:rPr lang="en-US" sz="3300" dirty="0" smtClean="0"/>
              <a:t>stem </a:t>
            </a:r>
            <a:r>
              <a:rPr lang="en-US" sz="3300" dirty="0"/>
              <a:t>is not restricted </a:t>
            </a:r>
            <a:r>
              <a:rPr lang="en-US" sz="3300" dirty="0" smtClean="0"/>
              <a:t>to one </a:t>
            </a:r>
            <a:r>
              <a:rPr lang="en-US" sz="3300" dirty="0"/>
              <a:t>mass in the center.</a:t>
            </a:r>
          </a:p>
          <a:p>
            <a:endParaRPr lang="en-US" sz="3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543800" cy="670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459575"/>
            <a:ext cx="9144000" cy="21698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500" dirty="0" smtClean="0"/>
              <a:t>How does the arrangement of the vascular tissue relate to the stresses to which the stem is subject?</a:t>
            </a:r>
            <a:endParaRPr lang="en-US" sz="4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8458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How does the internal organization of the vascular tissue between the root and</a:t>
            </a:r>
            <a:r>
              <a:rPr lang="en-US" dirty="0" smtClean="0"/>
              <a:t> stem </a:t>
            </a:r>
            <a:r>
              <a:rPr lang="en-US" dirty="0"/>
              <a:t>reflect the different environmental stresses to which each is subject?</a:t>
            </a:r>
          </a:p>
        </p:txBody>
      </p:sp>
      <p:pic>
        <p:nvPicPr>
          <p:cNvPr id="18841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8599488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5" descr="Bean.gif                                                       000391F3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395566">
            <a:off x="3714751" y="1169987"/>
            <a:ext cx="64008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6324600" cy="6172200"/>
          </a:xfrm>
        </p:spPr>
        <p:txBody>
          <a:bodyPr/>
          <a:lstStyle/>
          <a:p>
            <a:pPr algn="l" eaLnBrk="1" hangingPunct="1"/>
            <a:r>
              <a:rPr lang="en-US" sz="37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The basic function of the leaf is Photosynthesis.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9" name="Picture 5"/>
          <p:cNvPicPr>
            <a:picLocks noChangeAspect="1"/>
          </p:cNvPicPr>
          <p:nvPr/>
        </p:nvPicPr>
        <p:blipFill>
          <a:blip r:embed="rId2">
            <a:lum bright="22000" contrast="26000"/>
          </a:blip>
          <a:srcRect/>
          <a:stretch>
            <a:fillRect/>
          </a:stretch>
        </p:blipFill>
        <p:spPr bwMode="auto">
          <a:xfrm>
            <a:off x="4876800" y="-38100"/>
            <a:ext cx="44958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6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487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A thin flat </a:t>
            </a:r>
            <a:r>
              <a:rPr lang="en-US" sz="3200" dirty="0" smtClean="0"/>
              <a:t>structure optimizes </a:t>
            </a:r>
            <a:r>
              <a:rPr lang="en-US" sz="3200" dirty="0"/>
              <a:t>the materials used to construct the </a:t>
            </a:r>
            <a:r>
              <a:rPr lang="en-US" sz="3200" dirty="0" smtClean="0"/>
              <a:t>leaf.</a:t>
            </a:r>
            <a:endParaRPr lang="en-US" sz="3200" dirty="0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0" y="1828800"/>
            <a:ext cx="5257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No cell in the leaf is far </a:t>
            </a:r>
            <a:r>
              <a:rPr lang="en-US" sz="3200" dirty="0" smtClean="0"/>
              <a:t>from the </a:t>
            </a:r>
            <a:r>
              <a:rPr lang="en-US" sz="3200" dirty="0"/>
              <a:t>outside this facilitates diffusion of gasses in and out of the </a:t>
            </a:r>
            <a:r>
              <a:rPr lang="en-US" sz="3200" dirty="0" smtClean="0"/>
              <a:t>leaf.</a:t>
            </a:r>
            <a:endParaRPr lang="en-US" sz="3200" dirty="0"/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228600" y="4114800"/>
            <a:ext cx="4800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You get maximum surface area to</a:t>
            </a:r>
            <a:r>
              <a:rPr lang="en-US" sz="3200" dirty="0" smtClean="0"/>
              <a:t> intercept </a:t>
            </a:r>
            <a:r>
              <a:rPr lang="en-US" sz="3200" dirty="0"/>
              <a:t>light for the materials used.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utoUpdateAnimBg="0"/>
      <p:bldP spid="74757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&#10;Lamina MC.jpg                                                  0003907BThistle                        87E64D9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304800"/>
            <a:ext cx="8599487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800" dirty="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Cross section of lilac leaf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tx1"/>
                </a:solidFill>
                <a:ea typeface="ＭＳ Ｐゴシック" pitchFamily="31" charset="-128"/>
                <a:cs typeface="ＭＳ Ｐゴシック" pitchFamily="31" charset="-128"/>
              </a:rPr>
              <a:t>Cross section of lilac leaf</a:t>
            </a:r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305800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2498725" y="457200"/>
            <a:ext cx="3418142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300" dirty="0" smtClean="0"/>
              <a:t>Ground </a:t>
            </a:r>
            <a:r>
              <a:rPr lang="en-US" sz="4300" dirty="0"/>
              <a:t>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4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4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3160</TotalTime>
  <Words>1832</Words>
  <Application>Microsoft Macintosh PowerPoint</Application>
  <PresentationFormat>On-screen Show (4:3)</PresentationFormat>
  <Paragraphs>255</Paragraphs>
  <Slides>109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Office Theme</vt:lpstr>
      <vt:lpstr>Plant Cells and Tissues  An Evolutionary Perspective</vt:lpstr>
      <vt:lpstr>Web Notes for Today</vt:lpstr>
      <vt:lpstr>Slide 3</vt:lpstr>
      <vt:lpstr>The parts of the plant body are made up of Three Tissue Systems.</vt:lpstr>
      <vt:lpstr>Ground Tissue System</vt:lpstr>
      <vt:lpstr>Dermal Tissue System - found in all plants</vt:lpstr>
      <vt:lpstr>Vascular Tissue System</vt:lpstr>
      <vt:lpstr>Slide 8</vt:lpstr>
      <vt:lpstr>Vascular tissue is  necessary for a plant  to become tall.</vt:lpstr>
      <vt:lpstr>Slide 10</vt:lpstr>
      <vt:lpstr>Because of  competition  for light.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Xylem is a complex tissue that includes tracheary elements</vt:lpstr>
      <vt:lpstr>Slide 22</vt:lpstr>
      <vt:lpstr>Tracheary elements are dead at maturity and have a secondary wall.</vt:lpstr>
      <vt:lpstr>Air pressure can only lift a column of water about 32 feet, and yet plants grow much taller</vt:lpstr>
      <vt:lpstr>Cohesion-Tension Theory</vt:lpstr>
      <vt:lpstr>Important Concepts</vt:lpstr>
      <vt:lpstr>Slide 27</vt:lpstr>
      <vt:lpstr>Slide 28</vt:lpstr>
      <vt:lpstr>Secondary walls keep the tracheary elements  from collapsing</vt:lpstr>
      <vt:lpstr>Secondary walls also help support the plant</vt:lpstr>
      <vt:lpstr>All Tracheary elements have pits</vt:lpstr>
      <vt:lpstr>Tracheids only have pits</vt:lpstr>
      <vt:lpstr>Slide 33</vt:lpstr>
      <vt:lpstr>A vessel element is  a tracheary element with a  perforation plate.</vt:lpstr>
      <vt:lpstr>A perforation is an area between tracheary elements where both the primary and secondary wall has been removed. </vt:lpstr>
      <vt:lpstr>Vessel elements together  from a vessel</vt:lpstr>
      <vt:lpstr>Vessels have independently evolved in six different plant groups.</vt:lpstr>
      <vt:lpstr>Phloem is a complex tissue that includes sieve elements</vt:lpstr>
      <vt:lpstr>Sieve Elements Serve as a Conduit for the Movement of Photosynthate </vt:lpstr>
      <vt:lpstr>Sieve elements are greatly reduced.They lose their vacuole, nucleus, and most of the rest of their cellular structure as they mature.</vt:lpstr>
      <vt:lpstr>Sieve-tube elements are one type of sieve element. </vt:lpstr>
      <vt:lpstr>Sieve-Tube Members Have  Sieve Plates</vt:lpstr>
      <vt:lpstr>Sieve-Tube Members are Associated with Companion Cells</vt:lpstr>
      <vt:lpstr>Conifers have a different type of sieve element called a sieve cell</vt:lpstr>
      <vt:lpstr>Associated with albuminous cells</vt:lpstr>
      <vt:lpstr>Vascular Tissue System</vt:lpstr>
      <vt:lpstr>Vascular Tissue System</vt:lpstr>
      <vt:lpstr>Environmental Pressures Shaping the Evolution of Xylem and Phloem</vt:lpstr>
      <vt:lpstr>Kelps are photo-autotrophs that have become large</vt:lpstr>
      <vt:lpstr>Kelps are supported by water and have no need for a tissue like xylem or cells with secondary walls</vt:lpstr>
      <vt:lpstr>But the lower portion of the  plant becomes shaded</vt:lpstr>
      <vt:lpstr>And kelps have independently evolved a type of phloem tissue</vt:lpstr>
      <vt:lpstr>Many groups of plants have become adapted for life emmersed in the water</vt:lpstr>
      <vt:lpstr>Slide 54</vt:lpstr>
      <vt:lpstr>Growth in Plants</vt:lpstr>
      <vt:lpstr>In mature tissues, cells are arrested in interphase</vt:lpstr>
      <vt:lpstr>Meristems</vt:lpstr>
      <vt:lpstr>There are three types of meristems.</vt:lpstr>
      <vt:lpstr>Apical meristems extend the length of the plant body </vt:lpstr>
      <vt:lpstr>Slide 60</vt:lpstr>
      <vt:lpstr>Slide 61</vt:lpstr>
      <vt:lpstr>Slide 62</vt:lpstr>
      <vt:lpstr>Slide 63</vt:lpstr>
      <vt:lpstr>Primary Tissues</vt:lpstr>
      <vt:lpstr>Slide 65</vt:lpstr>
      <vt:lpstr>Primary growth is a product of</vt:lpstr>
      <vt:lpstr>Slide 67</vt:lpstr>
      <vt:lpstr>Primary growth is a product of</vt:lpstr>
      <vt:lpstr>Slide 69</vt:lpstr>
      <vt:lpstr>Primary growth is a product of</vt:lpstr>
      <vt:lpstr>Slide 71</vt:lpstr>
      <vt:lpstr>Slide 72</vt:lpstr>
      <vt:lpstr>Undifferentiated Cells of Apical Meristem</vt:lpstr>
      <vt:lpstr>Slide 74</vt:lpstr>
      <vt:lpstr>The environmental pressures to which the root is subject is reflected in its anatomy. </vt:lpstr>
      <vt:lpstr>Slide 76</vt:lpstr>
      <vt:lpstr>Slide 77</vt:lpstr>
      <vt:lpstr>Slide 78</vt:lpstr>
      <vt:lpstr>The environmental pressures to which the root is subject is reflected in its anatomy. </vt:lpstr>
      <vt:lpstr>Slide 80</vt:lpstr>
      <vt:lpstr>Slide 81</vt:lpstr>
      <vt:lpstr>Root hairs are extensions of individual epidermal cells that increases the surface area for absorbing water and nutrients.</vt:lpstr>
      <vt:lpstr>Dermal Tissue</vt:lpstr>
      <vt:lpstr>Slide 84</vt:lpstr>
      <vt:lpstr>Slide 85</vt:lpstr>
      <vt:lpstr>Slide 86</vt:lpstr>
      <vt:lpstr>Slide 87</vt:lpstr>
      <vt:lpstr>Shoot System</vt:lpstr>
      <vt:lpstr>Slide 89</vt:lpstr>
      <vt:lpstr>Slide 90</vt:lpstr>
      <vt:lpstr>Slide 91</vt:lpstr>
      <vt:lpstr>Slide 92</vt:lpstr>
      <vt:lpstr>In dicot (= Eudicot) stems the vascular tissue is arranged in a ring of vascular bundles embedded in the ground tissue.</vt:lpstr>
      <vt:lpstr>Slide 94</vt:lpstr>
      <vt:lpstr>Slide 95</vt:lpstr>
      <vt:lpstr>The basic function of the leaf is Photosynthesis.</vt:lpstr>
      <vt:lpstr>Slide 97</vt:lpstr>
      <vt:lpstr>Cross section of lilac leaf</vt:lpstr>
      <vt:lpstr>Cross section of lilac leaf</vt:lpstr>
      <vt:lpstr>Slide 100</vt:lpstr>
      <vt:lpstr>Slide 101</vt:lpstr>
      <vt:lpstr>Slide 102</vt:lpstr>
      <vt:lpstr>Slide 103</vt:lpstr>
      <vt:lpstr>Secondary Tissues are Derived from Lateral Meristems Called Cambia</vt:lpstr>
      <vt:lpstr>Except for the pith and some primary xylem bordering the pith, this is all secondary tissue</vt:lpstr>
      <vt:lpstr>Secondary growth produces vascular tissue and dermal tissue, but not ground tissue.</vt:lpstr>
      <vt:lpstr>The Vascular Cambium Produces Xylem to the Inside and Phloem to the Outside</vt:lpstr>
      <vt:lpstr>The Cork Cambium Produces Dermal Tissue  (cork) to the Outside</vt:lpstr>
      <vt:lpstr>Slide 109</vt:lpstr>
    </vt:vector>
  </TitlesOfParts>
  <Company>University of Wisconsin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Cells and Tissues  An Evolutionary Perspective</dc:title>
  <dc:creator>Michael Clayton</dc:creator>
  <cp:lastModifiedBy>Mike Clayton</cp:lastModifiedBy>
  <cp:revision>58</cp:revision>
  <dcterms:created xsi:type="dcterms:W3CDTF">2018-03-08T21:31:04Z</dcterms:created>
  <dcterms:modified xsi:type="dcterms:W3CDTF">2018-03-08T21:31:54Z</dcterms:modified>
</cp:coreProperties>
</file>